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67" r:id="rId3"/>
    <p:sldId id="257" r:id="rId4"/>
    <p:sldId id="258" r:id="rId5"/>
    <p:sldId id="268" r:id="rId6"/>
    <p:sldId id="269" r:id="rId7"/>
    <p:sldId id="270" r:id="rId8"/>
    <p:sldId id="271" r:id="rId9"/>
    <p:sldId id="27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804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7764" autoAdjust="0"/>
  </p:normalViewPr>
  <p:slideViewPr>
    <p:cSldViewPr snapToGrid="0">
      <p:cViewPr varScale="1">
        <p:scale>
          <a:sx n="56" d="100"/>
          <a:sy n="56" d="100"/>
        </p:scale>
        <p:origin x="12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D01235-C594-48DC-9F11-0435D1906C13}" type="datetimeFigureOut">
              <a:rPr lang="en-GB" smtClean="0"/>
              <a:t>14/05/2025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405F8F-4FAE-4AFC-AF84-38FE6D6AE0E6}" type="slidenum">
              <a:rPr lang="en-GB" smtClean="0"/>
              <a:t>‹#›</a:t>
            </a:fld>
            <a:endParaRPr lang="en-GB"/>
          </a:p>
        </p:txBody>
      </p:sp>
    </p:spTree>
    <p:extLst>
      <p:ext uri="{BB962C8B-B14F-4D97-AF65-F5344CB8AC3E}">
        <p14:creationId xmlns:p14="http://schemas.microsoft.com/office/powerpoint/2010/main" val="1907291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6C405F8F-4FAE-4AFC-AF84-38FE6D6AE0E6}" type="slidenum">
              <a:rPr lang="en-GB" smtClean="0"/>
              <a:t>2</a:t>
            </a:fld>
            <a:endParaRPr lang="en-GB"/>
          </a:p>
        </p:txBody>
      </p:sp>
    </p:spTree>
    <p:extLst>
      <p:ext uri="{BB962C8B-B14F-4D97-AF65-F5344CB8AC3E}">
        <p14:creationId xmlns:p14="http://schemas.microsoft.com/office/powerpoint/2010/main" val="3324404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C405F8F-4FAE-4AFC-AF84-38FE6D6AE0E6}" type="slidenum">
              <a:rPr lang="en-GB" smtClean="0"/>
              <a:t>3</a:t>
            </a:fld>
            <a:endParaRPr lang="en-GB"/>
          </a:p>
        </p:txBody>
      </p:sp>
    </p:spTree>
    <p:extLst>
      <p:ext uri="{BB962C8B-B14F-4D97-AF65-F5344CB8AC3E}">
        <p14:creationId xmlns:p14="http://schemas.microsoft.com/office/powerpoint/2010/main" val="1928272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spcAft>
                <a:spcPts val="800"/>
              </a:spcAft>
            </a:pPr>
            <a:endParaRPr lang="en-GB" b="1" dirty="0"/>
          </a:p>
        </p:txBody>
      </p:sp>
      <p:sp>
        <p:nvSpPr>
          <p:cNvPr id="4" name="Slide Number Placeholder 3"/>
          <p:cNvSpPr>
            <a:spLocks noGrp="1"/>
          </p:cNvSpPr>
          <p:nvPr>
            <p:ph type="sldNum" sz="quarter" idx="5"/>
          </p:nvPr>
        </p:nvSpPr>
        <p:spPr/>
        <p:txBody>
          <a:bodyPr/>
          <a:lstStyle/>
          <a:p>
            <a:fld id="{6C405F8F-4FAE-4AFC-AF84-38FE6D6AE0E6}" type="slidenum">
              <a:rPr lang="en-GB" smtClean="0"/>
              <a:t>4</a:t>
            </a:fld>
            <a:endParaRPr lang="en-GB"/>
          </a:p>
        </p:txBody>
      </p:sp>
    </p:spTree>
    <p:extLst>
      <p:ext uri="{BB962C8B-B14F-4D97-AF65-F5344CB8AC3E}">
        <p14:creationId xmlns:p14="http://schemas.microsoft.com/office/powerpoint/2010/main" val="2651772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C405F8F-4FAE-4AFC-AF84-38FE6D6AE0E6}" type="slidenum">
              <a:rPr lang="en-GB" smtClean="0"/>
              <a:t>5</a:t>
            </a:fld>
            <a:endParaRPr lang="en-GB"/>
          </a:p>
        </p:txBody>
      </p:sp>
    </p:spTree>
    <p:extLst>
      <p:ext uri="{BB962C8B-B14F-4D97-AF65-F5344CB8AC3E}">
        <p14:creationId xmlns:p14="http://schemas.microsoft.com/office/powerpoint/2010/main" val="1193197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C405F8F-4FAE-4AFC-AF84-38FE6D6AE0E6}" type="slidenum">
              <a:rPr lang="en-GB" smtClean="0"/>
              <a:t>6</a:t>
            </a:fld>
            <a:endParaRPr lang="en-GB"/>
          </a:p>
        </p:txBody>
      </p:sp>
    </p:spTree>
    <p:extLst>
      <p:ext uri="{BB962C8B-B14F-4D97-AF65-F5344CB8AC3E}">
        <p14:creationId xmlns:p14="http://schemas.microsoft.com/office/powerpoint/2010/main" val="31700359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C405F8F-4FAE-4AFC-AF84-38FE6D6AE0E6}" type="slidenum">
              <a:rPr lang="en-GB" smtClean="0"/>
              <a:t>7</a:t>
            </a:fld>
            <a:endParaRPr lang="en-GB"/>
          </a:p>
        </p:txBody>
      </p:sp>
    </p:spTree>
    <p:extLst>
      <p:ext uri="{BB962C8B-B14F-4D97-AF65-F5344CB8AC3E}">
        <p14:creationId xmlns:p14="http://schemas.microsoft.com/office/powerpoint/2010/main" val="6075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C405F8F-4FAE-4AFC-AF84-38FE6D6AE0E6}" type="slidenum">
              <a:rPr lang="en-GB" smtClean="0"/>
              <a:t>8</a:t>
            </a:fld>
            <a:endParaRPr lang="en-GB"/>
          </a:p>
        </p:txBody>
      </p:sp>
    </p:spTree>
    <p:extLst>
      <p:ext uri="{BB962C8B-B14F-4D97-AF65-F5344CB8AC3E}">
        <p14:creationId xmlns:p14="http://schemas.microsoft.com/office/powerpoint/2010/main" val="1765846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C405F8F-4FAE-4AFC-AF84-38FE6D6AE0E6}" type="slidenum">
              <a:rPr lang="en-GB" smtClean="0"/>
              <a:t>9</a:t>
            </a:fld>
            <a:endParaRPr lang="en-GB"/>
          </a:p>
        </p:txBody>
      </p:sp>
    </p:spTree>
    <p:extLst>
      <p:ext uri="{BB962C8B-B14F-4D97-AF65-F5344CB8AC3E}">
        <p14:creationId xmlns:p14="http://schemas.microsoft.com/office/powerpoint/2010/main" val="2231158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20D27A-C819-457C-92AB-D9175480FBBD}" type="datetimeFigureOut">
              <a:rPr lang="en-GB" smtClean="0"/>
              <a:t>14/05/2025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157708-1D93-42ED-B033-DAAF2751A32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8392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20D27A-C819-457C-92AB-D9175480FBBD}" type="datetimeFigureOut">
              <a:rPr lang="en-GB" smtClean="0"/>
              <a:t>14/05/2025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3385802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20D27A-C819-457C-92AB-D9175480FBBD}" type="datetimeFigureOut">
              <a:rPr lang="en-GB" smtClean="0"/>
              <a:t>14/05/2025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157708-1D93-42ED-B033-DAAF2751A32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67139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20D27A-C819-457C-92AB-D9175480FBBD}" type="datetimeFigureOut">
              <a:rPr lang="en-GB" smtClean="0"/>
              <a:t>14/05/2025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1692887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20D27A-C819-457C-92AB-D9175480FBBD}" type="datetimeFigureOut">
              <a:rPr lang="en-GB" smtClean="0"/>
              <a:t>14/05/2025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3388413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20D27A-C819-457C-92AB-D9175480FBBD}" type="datetimeFigureOut">
              <a:rPr lang="en-GB" smtClean="0"/>
              <a:t>14/05/2025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1208661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620D27A-C819-457C-92AB-D9175480FBBD}" type="datetimeFigureOut">
              <a:rPr lang="en-GB" smtClean="0"/>
              <a:t>14/05/2025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25002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620D27A-C819-457C-92AB-D9175480FBBD}" type="datetimeFigureOut">
              <a:rPr lang="en-GB" smtClean="0"/>
              <a:t>14/05/2025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B157708-1D93-42ED-B033-DAAF2751A32F}" type="slidenum">
              <a:rPr lang="en-GB" smtClean="0"/>
              <a:t>‹#›</a:t>
            </a:fld>
            <a:endParaRPr lang="en-GB"/>
          </a:p>
        </p:txBody>
      </p:sp>
    </p:spTree>
    <p:extLst>
      <p:ext uri="{BB962C8B-B14F-4D97-AF65-F5344CB8AC3E}">
        <p14:creationId xmlns:p14="http://schemas.microsoft.com/office/powerpoint/2010/main" val="3461948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620D27A-C819-457C-92AB-D9175480FBBD}" type="datetimeFigureOut">
              <a:rPr lang="en-GB" smtClean="0"/>
              <a:t>14/05/2025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2184817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20D27A-C819-457C-92AB-D9175480FBBD}" type="datetimeFigureOut">
              <a:rPr lang="en-GB" smtClean="0"/>
              <a:t>14/05/2025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2369915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20D27A-C819-457C-92AB-D9175480FBBD}" type="datetimeFigureOut">
              <a:rPr lang="en-GB" smtClean="0"/>
              <a:t>14/05/2025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157708-1D93-42ED-B033-DAAF2751A32F}" type="slidenum">
              <a:rPr lang="en-GB" smtClean="0"/>
              <a:t>‹#›</a:t>
            </a:fld>
            <a:endParaRPr lang="en-GB"/>
          </a:p>
        </p:txBody>
      </p:sp>
    </p:spTree>
    <p:extLst>
      <p:ext uri="{BB962C8B-B14F-4D97-AF65-F5344CB8AC3E}">
        <p14:creationId xmlns:p14="http://schemas.microsoft.com/office/powerpoint/2010/main" val="1136028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620D27A-C819-457C-92AB-D9175480FBBD}" type="datetimeFigureOut">
              <a:rPr lang="en-GB" smtClean="0"/>
              <a:t>14/05/2025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B157708-1D93-42ED-B033-DAAF2751A32F}"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57323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DC292-7BEB-43FC-AA26-4298049C21E5}"/>
              </a:ext>
            </a:extLst>
          </p:cNvPr>
          <p:cNvSpPr>
            <a:spLocks noGrp="1"/>
          </p:cNvSpPr>
          <p:nvPr>
            <p:ph type="ctrTitle"/>
          </p:nvPr>
        </p:nvSpPr>
        <p:spPr>
          <a:xfrm>
            <a:off x="1389530" y="385482"/>
            <a:ext cx="9144000" cy="5492804"/>
          </a:xfrm>
        </p:spPr>
        <p:txBody>
          <a:bodyPr>
            <a:normAutofit fontScale="90000"/>
          </a:bodyPr>
          <a:lstStyle/>
          <a:p>
            <a:pPr algn="ctr"/>
            <a:r>
              <a:rPr lang="en-GB" dirty="0"/>
              <a:t>The National Nurturing Schools Award</a:t>
            </a:r>
            <a:br>
              <a:rPr lang="en-GB" dirty="0"/>
            </a:br>
            <a:br>
              <a:rPr lang="en-GB" dirty="0"/>
            </a:br>
            <a:r>
              <a:rPr lang="en-GB" sz="4800" i="1" dirty="0"/>
              <a:t>Recognition for everything we do to make our school such a nurturing place!</a:t>
            </a:r>
            <a:endParaRPr lang="en-GB" dirty="0"/>
          </a:p>
        </p:txBody>
      </p:sp>
    </p:spTree>
    <p:extLst>
      <p:ext uri="{BB962C8B-B14F-4D97-AF65-F5344CB8AC3E}">
        <p14:creationId xmlns:p14="http://schemas.microsoft.com/office/powerpoint/2010/main" val="3259827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DE7667A-50E8-42F7-9E84-89B5259A60EC}"/>
              </a:ext>
            </a:extLst>
          </p:cNvPr>
          <p:cNvSpPr>
            <a:spLocks noGrp="1"/>
          </p:cNvSpPr>
          <p:nvPr>
            <p:ph type="title"/>
          </p:nvPr>
        </p:nvSpPr>
        <p:spPr>
          <a:xfrm>
            <a:off x="1096963" y="287338"/>
            <a:ext cx="10058400" cy="1449387"/>
          </a:xfrm>
        </p:spPr>
        <p:txBody>
          <a:bodyPr>
            <a:noAutofit/>
          </a:bodyPr>
          <a:lstStyle/>
          <a:p>
            <a:pPr algn="ctr"/>
            <a:r>
              <a:rPr lang="en-GB" sz="6600" dirty="0"/>
              <a:t>The Six </a:t>
            </a:r>
            <a:r>
              <a:rPr lang="en-GB" sz="6600" b="1" dirty="0">
                <a:solidFill>
                  <a:srgbClr val="00B050"/>
                </a:solidFill>
              </a:rPr>
              <a:t>Principles</a:t>
            </a:r>
            <a:r>
              <a:rPr lang="en-GB" sz="6600" dirty="0"/>
              <a:t> of </a:t>
            </a:r>
            <a:r>
              <a:rPr lang="en-GB" sz="6600" b="1" dirty="0">
                <a:solidFill>
                  <a:srgbClr val="00B050"/>
                </a:solidFill>
              </a:rPr>
              <a:t>Nurture</a:t>
            </a:r>
          </a:p>
        </p:txBody>
      </p:sp>
      <p:sp>
        <p:nvSpPr>
          <p:cNvPr id="6" name="Subtitle 2">
            <a:extLst>
              <a:ext uri="{FF2B5EF4-FFF2-40B4-BE49-F238E27FC236}">
                <a16:creationId xmlns:a16="http://schemas.microsoft.com/office/drawing/2014/main" id="{62A7F678-77E4-4716-A4D8-6411AA4909CC}"/>
              </a:ext>
            </a:extLst>
          </p:cNvPr>
          <p:cNvSpPr>
            <a:spLocks noGrp="1"/>
          </p:cNvSpPr>
          <p:nvPr>
            <p:ph idx="1"/>
          </p:nvPr>
        </p:nvSpPr>
        <p:spPr>
          <a:xfrm>
            <a:off x="1096963" y="2281561"/>
            <a:ext cx="10058400" cy="3587427"/>
          </a:xfrm>
        </p:spPr>
        <p:txBody>
          <a:bodyPr>
            <a:noAutofit/>
          </a:bodyPr>
          <a:lstStyle/>
          <a:p>
            <a:r>
              <a:rPr lang="en-GB" sz="3200" u="sng" dirty="0">
                <a:solidFill>
                  <a:schemeClr val="tx1"/>
                </a:solidFill>
              </a:rPr>
              <a:t>Definitions: </a:t>
            </a:r>
          </a:p>
          <a:p>
            <a:endParaRPr lang="en-GB" sz="1400" b="0" i="0" dirty="0">
              <a:solidFill>
                <a:srgbClr val="000000"/>
              </a:solidFill>
              <a:effectLst/>
            </a:endParaRPr>
          </a:p>
          <a:p>
            <a:r>
              <a:rPr lang="en-GB" sz="3200" dirty="0">
                <a:solidFill>
                  <a:srgbClr val="00B050"/>
                </a:solidFill>
              </a:rPr>
              <a:t>Principles</a:t>
            </a:r>
            <a:r>
              <a:rPr lang="en-GB" sz="3200" dirty="0"/>
              <a:t>: </a:t>
            </a:r>
            <a:r>
              <a:rPr lang="en-US" sz="3200" b="0" i="0" dirty="0">
                <a:solidFill>
                  <a:srgbClr val="000000"/>
                </a:solidFill>
                <a:effectLst/>
              </a:rPr>
              <a:t>a set of rules which inform behaviour and actions.</a:t>
            </a:r>
          </a:p>
          <a:p>
            <a:endParaRPr lang="en-US" sz="1400" dirty="0">
              <a:solidFill>
                <a:srgbClr val="000000"/>
              </a:solidFill>
            </a:endParaRPr>
          </a:p>
          <a:p>
            <a:r>
              <a:rPr lang="en-US" sz="3200" dirty="0">
                <a:solidFill>
                  <a:srgbClr val="00B050"/>
                </a:solidFill>
              </a:rPr>
              <a:t>Nurture</a:t>
            </a:r>
            <a:r>
              <a:rPr lang="en-US" sz="3200" dirty="0">
                <a:solidFill>
                  <a:srgbClr val="000000"/>
                </a:solidFill>
              </a:rPr>
              <a:t>: t</a:t>
            </a:r>
            <a:r>
              <a:rPr lang="en-US" sz="3200" b="0" i="0" dirty="0">
                <a:solidFill>
                  <a:srgbClr val="000000"/>
                </a:solidFill>
                <a:effectLst/>
              </a:rPr>
              <a:t>o care for and encourage the growth and development of others. </a:t>
            </a:r>
            <a:endParaRPr lang="en-GB" sz="3200" dirty="0"/>
          </a:p>
        </p:txBody>
      </p:sp>
      <p:pic>
        <p:nvPicPr>
          <p:cNvPr id="7" name="Picture 6">
            <a:extLst>
              <a:ext uri="{FF2B5EF4-FFF2-40B4-BE49-F238E27FC236}">
                <a16:creationId xmlns:a16="http://schemas.microsoft.com/office/drawing/2014/main" id="{8BF39863-30A4-4A38-8E66-D1FB8208F248}"/>
              </a:ext>
            </a:extLst>
          </p:cNvPr>
          <p:cNvPicPr>
            <a:picLocks noChangeAspect="1"/>
          </p:cNvPicPr>
          <p:nvPr/>
        </p:nvPicPr>
        <p:blipFill>
          <a:blip r:embed="rId3"/>
          <a:stretch>
            <a:fillRect/>
          </a:stretch>
        </p:blipFill>
        <p:spPr>
          <a:xfrm>
            <a:off x="10278816" y="2918679"/>
            <a:ext cx="1133475" cy="1114425"/>
          </a:xfrm>
          <a:prstGeom prst="rect">
            <a:avLst/>
          </a:prstGeom>
        </p:spPr>
      </p:pic>
      <p:pic>
        <p:nvPicPr>
          <p:cNvPr id="1026" name="Picture 2">
            <a:extLst>
              <a:ext uri="{FF2B5EF4-FFF2-40B4-BE49-F238E27FC236}">
                <a16:creationId xmlns:a16="http://schemas.microsoft.com/office/drawing/2014/main" id="{76618012-7A45-4D28-A9E7-2FDD46F194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78816" y="4487524"/>
            <a:ext cx="1143000" cy="111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8534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112A6E6F-AE55-487F-9592-8469E19D289E}"/>
              </a:ext>
            </a:extLst>
          </p:cNvPr>
          <p:cNvPicPr>
            <a:picLocks noGrp="1" noChangeAspect="1"/>
          </p:cNvPicPr>
          <p:nvPr>
            <p:ph idx="1"/>
          </p:nvPr>
        </p:nvPicPr>
        <p:blipFill>
          <a:blip r:embed="rId3"/>
          <a:stretch>
            <a:fillRect/>
          </a:stretch>
        </p:blipFill>
        <p:spPr>
          <a:xfrm>
            <a:off x="997681" y="216540"/>
            <a:ext cx="10196637" cy="5872438"/>
          </a:xfrm>
        </p:spPr>
      </p:pic>
    </p:spTree>
    <p:extLst>
      <p:ext uri="{BB962C8B-B14F-4D97-AF65-F5344CB8AC3E}">
        <p14:creationId xmlns:p14="http://schemas.microsoft.com/office/powerpoint/2010/main" val="2160528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39072-C226-4176-BB9E-0278AB2E86C1}"/>
              </a:ext>
            </a:extLst>
          </p:cNvPr>
          <p:cNvSpPr>
            <a:spLocks noGrp="1"/>
          </p:cNvSpPr>
          <p:nvPr>
            <p:ph type="title"/>
          </p:nvPr>
        </p:nvSpPr>
        <p:spPr>
          <a:xfrm>
            <a:off x="1097280" y="286603"/>
            <a:ext cx="10058400" cy="1231479"/>
          </a:xfrm>
        </p:spPr>
        <p:txBody>
          <a:bodyPr/>
          <a:lstStyle/>
          <a:p>
            <a:pPr algn="ctr"/>
            <a:r>
              <a:rPr lang="en-GB" dirty="0"/>
              <a:t>Principle 1: Learning</a:t>
            </a:r>
          </a:p>
        </p:txBody>
      </p:sp>
      <p:sp>
        <p:nvSpPr>
          <p:cNvPr id="3" name="Content Placeholder 2">
            <a:extLst>
              <a:ext uri="{FF2B5EF4-FFF2-40B4-BE49-F238E27FC236}">
                <a16:creationId xmlns:a16="http://schemas.microsoft.com/office/drawing/2014/main" id="{FE3FC790-CD58-4850-BDF2-35177B49B2DB}"/>
              </a:ext>
            </a:extLst>
          </p:cNvPr>
          <p:cNvSpPr>
            <a:spLocks noGrp="1"/>
          </p:cNvSpPr>
          <p:nvPr>
            <p:ph idx="1"/>
          </p:nvPr>
        </p:nvSpPr>
        <p:spPr>
          <a:xfrm>
            <a:off x="327804" y="2061881"/>
            <a:ext cx="11611154" cy="4509516"/>
          </a:xfrm>
        </p:spPr>
        <p:txBody>
          <a:bodyPr>
            <a:normAutofit/>
          </a:bodyPr>
          <a:lstStyle/>
          <a:p>
            <a:pPr marL="0" indent="0" algn="ctr">
              <a:buNone/>
            </a:pPr>
            <a:r>
              <a:rPr lang="en-GB" sz="3200" b="0" i="1" dirty="0">
                <a:effectLst/>
                <a:latin typeface="Arial" panose="020B0604020202020204" pitchFamily="34" charset="0"/>
              </a:rPr>
              <a:t>Children’s learning is understood developmentally</a:t>
            </a:r>
            <a:endParaRPr lang="en-GB" sz="3200" b="1" i="0" dirty="0">
              <a:effectLst/>
              <a:latin typeface="Arial" panose="020B0604020202020204" pitchFamily="34" charset="0"/>
            </a:endParaRPr>
          </a:p>
          <a:p>
            <a:pPr marL="0" indent="0" algn="ctr">
              <a:buNone/>
            </a:pPr>
            <a:endParaRPr lang="en-GB" sz="3600" b="1" dirty="0">
              <a:latin typeface="Arial" panose="020B0604020202020204" pitchFamily="34" charset="0"/>
            </a:endParaRPr>
          </a:p>
          <a:p>
            <a:pPr marL="0" indent="0">
              <a:buNone/>
            </a:pPr>
            <a:r>
              <a:rPr lang="en-GB" sz="2800" b="1" dirty="0">
                <a:latin typeface="Arial" panose="020B0604020202020204" pitchFamily="34" charset="0"/>
              </a:rPr>
              <a:t>               </a:t>
            </a:r>
            <a:r>
              <a:rPr lang="en-GB" sz="2400" b="1" dirty="0">
                <a:latin typeface="Arial" panose="020B0604020202020204" pitchFamily="34" charset="0"/>
              </a:rPr>
              <a:t>Child Friendly: </a:t>
            </a:r>
            <a:r>
              <a:rPr lang="en-GB" sz="2400" dirty="0">
                <a:latin typeface="Arial" panose="020B0604020202020204" pitchFamily="34" charset="0"/>
              </a:rPr>
              <a:t>My learning is personalised to me </a:t>
            </a:r>
            <a:endParaRPr lang="en-GB" sz="2800" dirty="0">
              <a:latin typeface="Arial" panose="020B0604020202020204" pitchFamily="34" charset="0"/>
            </a:endParaRPr>
          </a:p>
          <a:p>
            <a:pPr marL="0" indent="0" algn="ctr">
              <a:buNone/>
            </a:pPr>
            <a:endParaRPr lang="en-GB" sz="2400" dirty="0">
              <a:solidFill>
                <a:srgbClr val="00B050"/>
              </a:solidFill>
              <a:latin typeface="Arial" panose="020B0604020202020204" pitchFamily="34" charset="0"/>
            </a:endParaRPr>
          </a:p>
          <a:p>
            <a:pPr marL="0" indent="0" algn="ctr">
              <a:buNone/>
            </a:pPr>
            <a:r>
              <a:rPr lang="en-US" sz="2400" dirty="0">
                <a:solidFill>
                  <a:srgbClr val="2C804E"/>
                </a:solidFill>
                <a:latin typeface="Arial" panose="020B0604020202020204" pitchFamily="34" charset="0"/>
              </a:rPr>
              <a:t>We recognise that all children are at different stages of development – socially, emotionally, physically and intellectually – and need to be responded to at their developmental level in each of these areas. Our curriculum focuses on teaching the children at their own developmental levels, stage not age, and providing them with the skills, knowledge and resources required to become confident learners.</a:t>
            </a:r>
            <a:endParaRPr lang="en-GB" sz="2400" dirty="0">
              <a:solidFill>
                <a:srgbClr val="2C804E"/>
              </a:solidFill>
            </a:endParaRPr>
          </a:p>
        </p:txBody>
      </p:sp>
      <p:pic>
        <p:nvPicPr>
          <p:cNvPr id="4" name="Picture 3">
            <a:extLst>
              <a:ext uri="{FF2B5EF4-FFF2-40B4-BE49-F238E27FC236}">
                <a16:creationId xmlns:a16="http://schemas.microsoft.com/office/drawing/2014/main" id="{42581EED-B83D-4186-9C40-5856455CEDA4}"/>
              </a:ext>
            </a:extLst>
          </p:cNvPr>
          <p:cNvPicPr>
            <a:picLocks noChangeAspect="1"/>
          </p:cNvPicPr>
          <p:nvPr/>
        </p:nvPicPr>
        <p:blipFill>
          <a:blip r:embed="rId3"/>
          <a:stretch>
            <a:fillRect/>
          </a:stretch>
        </p:blipFill>
        <p:spPr>
          <a:xfrm>
            <a:off x="9864181" y="3075771"/>
            <a:ext cx="856070" cy="863450"/>
          </a:xfrm>
          <a:prstGeom prst="rect">
            <a:avLst/>
          </a:prstGeom>
        </p:spPr>
      </p:pic>
      <p:pic>
        <p:nvPicPr>
          <p:cNvPr id="5" name="Picture 4">
            <a:extLst>
              <a:ext uri="{FF2B5EF4-FFF2-40B4-BE49-F238E27FC236}">
                <a16:creationId xmlns:a16="http://schemas.microsoft.com/office/drawing/2014/main" id="{F9B2EFDC-5DB2-4E1C-8A86-7092405300D0}"/>
              </a:ext>
            </a:extLst>
          </p:cNvPr>
          <p:cNvPicPr>
            <a:picLocks noChangeAspect="1"/>
          </p:cNvPicPr>
          <p:nvPr/>
        </p:nvPicPr>
        <p:blipFill>
          <a:blip r:embed="rId4"/>
          <a:stretch>
            <a:fillRect/>
          </a:stretch>
        </p:blipFill>
        <p:spPr>
          <a:xfrm>
            <a:off x="8669966" y="3010457"/>
            <a:ext cx="1104901" cy="1002120"/>
          </a:xfrm>
          <a:prstGeom prst="rect">
            <a:avLst/>
          </a:prstGeom>
        </p:spPr>
      </p:pic>
    </p:spTree>
    <p:extLst>
      <p:ext uri="{BB962C8B-B14F-4D97-AF65-F5344CB8AC3E}">
        <p14:creationId xmlns:p14="http://schemas.microsoft.com/office/powerpoint/2010/main" val="17956055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39072-C226-4176-BB9E-0278AB2E86C1}"/>
              </a:ext>
            </a:extLst>
          </p:cNvPr>
          <p:cNvSpPr>
            <a:spLocks noGrp="1"/>
          </p:cNvSpPr>
          <p:nvPr>
            <p:ph type="title"/>
          </p:nvPr>
        </p:nvSpPr>
        <p:spPr>
          <a:xfrm>
            <a:off x="1097280" y="286603"/>
            <a:ext cx="10058400" cy="1231479"/>
          </a:xfrm>
        </p:spPr>
        <p:txBody>
          <a:bodyPr/>
          <a:lstStyle/>
          <a:p>
            <a:pPr algn="ctr"/>
            <a:r>
              <a:rPr lang="en-GB" dirty="0"/>
              <a:t>Principle 2: Safety</a:t>
            </a:r>
          </a:p>
        </p:txBody>
      </p:sp>
      <p:sp>
        <p:nvSpPr>
          <p:cNvPr id="3" name="Content Placeholder 2">
            <a:extLst>
              <a:ext uri="{FF2B5EF4-FFF2-40B4-BE49-F238E27FC236}">
                <a16:creationId xmlns:a16="http://schemas.microsoft.com/office/drawing/2014/main" id="{FE3FC790-CD58-4850-BDF2-35177B49B2DB}"/>
              </a:ext>
            </a:extLst>
          </p:cNvPr>
          <p:cNvSpPr>
            <a:spLocks noGrp="1"/>
          </p:cNvSpPr>
          <p:nvPr>
            <p:ph idx="1"/>
          </p:nvPr>
        </p:nvSpPr>
        <p:spPr>
          <a:xfrm>
            <a:off x="431321" y="1949571"/>
            <a:ext cx="11369615" cy="4313206"/>
          </a:xfrm>
        </p:spPr>
        <p:txBody>
          <a:bodyPr>
            <a:normAutofit fontScale="85000" lnSpcReduction="10000"/>
          </a:bodyPr>
          <a:lstStyle/>
          <a:p>
            <a:pPr marL="0" indent="0" algn="ctr">
              <a:buNone/>
            </a:pPr>
            <a:r>
              <a:rPr lang="en-GB" sz="3800" b="0" i="1" dirty="0">
                <a:effectLst/>
                <a:latin typeface="Arial" panose="020B0604020202020204" pitchFamily="34" charset="0"/>
              </a:rPr>
              <a:t>The classroom offers a safe base</a:t>
            </a:r>
            <a:endParaRPr lang="en-GB" sz="3800" b="1" i="0" dirty="0">
              <a:effectLst/>
              <a:latin typeface="Arial" panose="020B0604020202020204" pitchFamily="34" charset="0"/>
            </a:endParaRPr>
          </a:p>
          <a:p>
            <a:pPr marL="0" indent="0" algn="ctr">
              <a:buNone/>
            </a:pPr>
            <a:endParaRPr lang="en-GB" sz="1900" b="1" dirty="0">
              <a:latin typeface="Arial" panose="020B0604020202020204" pitchFamily="34" charset="0"/>
            </a:endParaRPr>
          </a:p>
          <a:p>
            <a:pPr marL="0" indent="0">
              <a:buNone/>
            </a:pPr>
            <a:r>
              <a:rPr lang="en-GB" sz="2800" b="1" dirty="0">
                <a:latin typeface="Arial" panose="020B0604020202020204" pitchFamily="34" charset="0"/>
              </a:rPr>
              <a:t>               Child Friendly: </a:t>
            </a:r>
            <a:r>
              <a:rPr lang="en-GB" sz="2800" dirty="0">
                <a:latin typeface="Arial" panose="020B0604020202020204" pitchFamily="34" charset="0"/>
              </a:rPr>
              <a:t>Our school is a safe place to be</a:t>
            </a:r>
          </a:p>
          <a:p>
            <a:pPr marL="0" indent="0" algn="ctr">
              <a:buNone/>
            </a:pPr>
            <a:endParaRPr lang="en-US" sz="1100" dirty="0">
              <a:solidFill>
                <a:schemeClr val="tx1">
                  <a:lumMod val="85000"/>
                  <a:lumOff val="15000"/>
                </a:schemeClr>
              </a:solidFill>
              <a:latin typeface="Arial" panose="020B0604020202020204" pitchFamily="34" charset="0"/>
            </a:endParaRPr>
          </a:p>
          <a:p>
            <a:pPr marL="0" indent="0" algn="ctr">
              <a:lnSpc>
                <a:spcPct val="100000"/>
              </a:lnSpc>
              <a:buNone/>
            </a:pPr>
            <a:r>
              <a:rPr lang="en-US" sz="2600" dirty="0">
                <a:solidFill>
                  <a:srgbClr val="2C804E"/>
                </a:solidFill>
                <a:latin typeface="Arial" panose="020B0604020202020204" pitchFamily="34" charset="0"/>
              </a:rPr>
              <a:t>We want our school to feel a safe place for all. A place where the children feel happy, valued and secure so that they can explore, learn and grow with confidence. This doesn't just refer to the physical environment but also emotional security and well-being. This principle is underpinned by our school values and 'Positive Relationships and Behaviour for Learning' policy, which highlights the importance of nurture through positive relationships and positive environments that are conducive to learning. This also places an emphasis on adults being reliable and routines being consistent throughout the school which, in turn, offers a sense of security for all children.</a:t>
            </a:r>
            <a:endParaRPr lang="en-GB" sz="2600" dirty="0">
              <a:solidFill>
                <a:srgbClr val="2C804E"/>
              </a:solidFill>
              <a:latin typeface="Arial" panose="020B0604020202020204" pitchFamily="34" charset="0"/>
            </a:endParaRPr>
          </a:p>
        </p:txBody>
      </p:sp>
      <p:pic>
        <p:nvPicPr>
          <p:cNvPr id="8" name="Picture 7">
            <a:extLst>
              <a:ext uri="{FF2B5EF4-FFF2-40B4-BE49-F238E27FC236}">
                <a16:creationId xmlns:a16="http://schemas.microsoft.com/office/drawing/2014/main" id="{31AE5227-F9C4-4F7C-BE1C-4D941332B0D2}"/>
              </a:ext>
            </a:extLst>
          </p:cNvPr>
          <p:cNvPicPr>
            <a:picLocks noChangeAspect="1"/>
          </p:cNvPicPr>
          <p:nvPr/>
        </p:nvPicPr>
        <p:blipFill>
          <a:blip r:embed="rId3"/>
          <a:stretch>
            <a:fillRect/>
          </a:stretch>
        </p:blipFill>
        <p:spPr>
          <a:xfrm>
            <a:off x="8422261" y="2642861"/>
            <a:ext cx="849030" cy="786139"/>
          </a:xfrm>
          <a:prstGeom prst="rect">
            <a:avLst/>
          </a:prstGeom>
        </p:spPr>
      </p:pic>
      <p:pic>
        <p:nvPicPr>
          <p:cNvPr id="9" name="Picture 8">
            <a:extLst>
              <a:ext uri="{FF2B5EF4-FFF2-40B4-BE49-F238E27FC236}">
                <a16:creationId xmlns:a16="http://schemas.microsoft.com/office/drawing/2014/main" id="{72477866-520A-4D26-BE8A-6A59DD3B3ADA}"/>
              </a:ext>
            </a:extLst>
          </p:cNvPr>
          <p:cNvPicPr>
            <a:picLocks noChangeAspect="1"/>
          </p:cNvPicPr>
          <p:nvPr/>
        </p:nvPicPr>
        <p:blipFill>
          <a:blip r:embed="rId4"/>
          <a:stretch>
            <a:fillRect/>
          </a:stretch>
        </p:blipFill>
        <p:spPr>
          <a:xfrm>
            <a:off x="9452065" y="2642861"/>
            <a:ext cx="849030" cy="835659"/>
          </a:xfrm>
          <a:prstGeom prst="rect">
            <a:avLst/>
          </a:prstGeom>
        </p:spPr>
      </p:pic>
    </p:spTree>
    <p:extLst>
      <p:ext uri="{BB962C8B-B14F-4D97-AF65-F5344CB8AC3E}">
        <p14:creationId xmlns:p14="http://schemas.microsoft.com/office/powerpoint/2010/main" val="220168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39072-C226-4176-BB9E-0278AB2E86C1}"/>
              </a:ext>
            </a:extLst>
          </p:cNvPr>
          <p:cNvSpPr>
            <a:spLocks noGrp="1"/>
          </p:cNvSpPr>
          <p:nvPr>
            <p:ph type="title"/>
          </p:nvPr>
        </p:nvSpPr>
        <p:spPr>
          <a:xfrm>
            <a:off x="1097280" y="286603"/>
            <a:ext cx="10058400" cy="1231479"/>
          </a:xfrm>
        </p:spPr>
        <p:txBody>
          <a:bodyPr/>
          <a:lstStyle/>
          <a:p>
            <a:pPr algn="ctr"/>
            <a:r>
              <a:rPr lang="en-GB" dirty="0"/>
              <a:t>Principle 3: Wellbeing</a:t>
            </a:r>
          </a:p>
        </p:txBody>
      </p:sp>
      <p:sp>
        <p:nvSpPr>
          <p:cNvPr id="5" name="Content Placeholder 2">
            <a:extLst>
              <a:ext uri="{FF2B5EF4-FFF2-40B4-BE49-F238E27FC236}">
                <a16:creationId xmlns:a16="http://schemas.microsoft.com/office/drawing/2014/main" id="{4222E304-A5CA-4D07-AED0-CC724755D61E}"/>
              </a:ext>
            </a:extLst>
          </p:cNvPr>
          <p:cNvSpPr txBox="1">
            <a:spLocks/>
          </p:cNvSpPr>
          <p:nvPr/>
        </p:nvSpPr>
        <p:spPr>
          <a:xfrm>
            <a:off x="699951" y="2072028"/>
            <a:ext cx="10853057" cy="4184876"/>
          </a:xfrm>
          <a:prstGeom prst="rect">
            <a:avLst/>
          </a:prstGeom>
        </p:spPr>
        <p:txBody>
          <a:bodyPr vert="horz" lIns="0" tIns="45720" rIns="0" bIns="45720" rtlCol="0">
            <a:normAutofit fontScale="775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indent="0" algn="ctr">
              <a:buNone/>
            </a:pPr>
            <a:r>
              <a:rPr lang="en-GB" sz="3600" b="0" i="1" dirty="0">
                <a:effectLst/>
                <a:latin typeface="Arial" panose="020B0604020202020204" pitchFamily="34" charset="0"/>
                <a:cs typeface="Arial" panose="020B0604020202020204" pitchFamily="34" charset="0"/>
              </a:rPr>
              <a:t>The importance of nurture for the development of wellbeing</a:t>
            </a:r>
            <a:endParaRPr lang="en-GB" sz="3600" b="1" i="0" dirty="0">
              <a:effectLst/>
              <a:latin typeface="Arial" panose="020B0604020202020204" pitchFamily="34" charset="0"/>
              <a:cs typeface="Arial" panose="020B0604020202020204" pitchFamily="34" charset="0"/>
            </a:endParaRPr>
          </a:p>
          <a:p>
            <a:pPr marL="0" indent="0" algn="ctr">
              <a:buFont typeface="Calibri" panose="020F0502020204030204" pitchFamily="34" charset="0"/>
              <a:buNone/>
            </a:pPr>
            <a:endParaRPr lang="en-GB" sz="2600" b="1" i="1" dirty="0">
              <a:latin typeface="Arial" panose="020B0604020202020204" pitchFamily="34" charset="0"/>
            </a:endParaRPr>
          </a:p>
          <a:p>
            <a:pPr marL="0" indent="0">
              <a:buNone/>
            </a:pPr>
            <a:r>
              <a:rPr lang="en-GB" sz="2600" b="1" dirty="0">
                <a:latin typeface="Arial" panose="020B0604020202020204" pitchFamily="34" charset="0"/>
              </a:rPr>
              <a:t>                              </a:t>
            </a:r>
            <a:r>
              <a:rPr lang="en-GB" sz="2800" b="1" dirty="0">
                <a:latin typeface="Arial" panose="020B0604020202020204" pitchFamily="34" charset="0"/>
                <a:cs typeface="Arial" panose="020B0604020202020204" pitchFamily="34" charset="0"/>
              </a:rPr>
              <a:t>Child Friendly: </a:t>
            </a:r>
            <a:r>
              <a:rPr lang="en-GB" sz="2800" dirty="0">
                <a:latin typeface="Arial" panose="020B0604020202020204" pitchFamily="34" charset="0"/>
                <a:cs typeface="Arial" panose="020B0604020202020204" pitchFamily="34" charset="0"/>
              </a:rPr>
              <a:t>My wellbeing matters</a:t>
            </a:r>
            <a:endParaRPr lang="en-GB" sz="2000" dirty="0">
              <a:latin typeface="Arial" panose="020B0604020202020204" pitchFamily="34" charset="0"/>
              <a:cs typeface="Arial" panose="020B0604020202020204" pitchFamily="34" charset="0"/>
            </a:endParaRPr>
          </a:p>
          <a:p>
            <a:pPr marL="0" indent="0" algn="ctr">
              <a:buFont typeface="Calibri" panose="020F0502020204030204" pitchFamily="34" charset="0"/>
              <a:buNone/>
            </a:pPr>
            <a:endParaRPr lang="en-GB" sz="2400" b="1" dirty="0">
              <a:latin typeface="Arial" panose="020B0604020202020204" pitchFamily="34" charset="0"/>
            </a:endParaRPr>
          </a:p>
          <a:p>
            <a:pPr marL="0" indent="0" algn="ctr">
              <a:lnSpc>
                <a:spcPct val="110000"/>
              </a:lnSpc>
              <a:buNone/>
            </a:pPr>
            <a:r>
              <a:rPr lang="en-GB" sz="2800" dirty="0">
                <a:solidFill>
                  <a:srgbClr val="2C804E"/>
                </a:solidFill>
                <a:effectLst/>
                <a:latin typeface="Arial" panose="020B0604020202020204" pitchFamily="34" charset="0"/>
                <a:ea typeface="Calibri" panose="020F0502020204030204" pitchFamily="34" charset="0"/>
                <a:cs typeface="Arial" panose="020B0604020202020204" pitchFamily="34" charset="0"/>
              </a:rPr>
              <a:t>We care about all members of our school community and place wellbeing at the heart of everything we do. </a:t>
            </a:r>
            <a:r>
              <a:rPr lang="en-GB" sz="2800" dirty="0">
                <a:solidFill>
                  <a:srgbClr val="2C804E"/>
                </a:solidFill>
                <a:latin typeface="Arial" panose="020B0604020202020204" pitchFamily="34" charset="0"/>
                <a:ea typeface="Calibri" panose="020F0502020204030204" pitchFamily="34" charset="0"/>
                <a:cs typeface="Arial" panose="020B0604020202020204" pitchFamily="34" charset="0"/>
              </a:rPr>
              <a:t>We know that n</a:t>
            </a:r>
            <a:r>
              <a:rPr lang="en-GB" sz="2800" dirty="0">
                <a:solidFill>
                  <a:srgbClr val="2C804E"/>
                </a:solidFill>
                <a:effectLst/>
                <a:latin typeface="Arial" panose="020B0604020202020204" pitchFamily="34" charset="0"/>
                <a:ea typeface="Calibri" panose="020F0502020204030204" pitchFamily="34" charset="0"/>
                <a:cs typeface="Arial" panose="020B0604020202020204" pitchFamily="34" charset="0"/>
              </a:rPr>
              <a:t>urturing relationships are key to emotional wellbeing and prioritise creating positive connections between children, staff and parents to promote a sense of belonging and happiness. We listen and respond to individual needs and recognise the importance of everyone feeling valued. In order to achieve this, we ensure sufficient time is given to notice and celebrate achievements, and to give support where it is needed.</a:t>
            </a:r>
          </a:p>
          <a:p>
            <a:pPr marL="0" indent="0">
              <a:buFont typeface="Calibri" panose="020F0502020204030204" pitchFamily="34" charset="0"/>
              <a:buNone/>
            </a:pPr>
            <a:endParaRPr lang="en-GB" sz="2400" dirty="0">
              <a:solidFill>
                <a:srgbClr val="00B050"/>
              </a:solidFill>
              <a:latin typeface="Arial" panose="020B0604020202020204" pitchFamily="34" charset="0"/>
            </a:endParaRPr>
          </a:p>
        </p:txBody>
      </p:sp>
      <p:pic>
        <p:nvPicPr>
          <p:cNvPr id="8" name="Picture 7">
            <a:extLst>
              <a:ext uri="{FF2B5EF4-FFF2-40B4-BE49-F238E27FC236}">
                <a16:creationId xmlns:a16="http://schemas.microsoft.com/office/drawing/2014/main" id="{B9FFD2E5-8CA7-4BCC-8200-19BE6CB15C06}"/>
              </a:ext>
            </a:extLst>
          </p:cNvPr>
          <p:cNvPicPr>
            <a:picLocks noChangeAspect="1"/>
          </p:cNvPicPr>
          <p:nvPr/>
        </p:nvPicPr>
        <p:blipFill>
          <a:blip r:embed="rId3"/>
          <a:stretch>
            <a:fillRect/>
          </a:stretch>
        </p:blipFill>
        <p:spPr>
          <a:xfrm>
            <a:off x="7733621" y="2608829"/>
            <a:ext cx="958754" cy="943656"/>
          </a:xfrm>
          <a:prstGeom prst="rect">
            <a:avLst/>
          </a:prstGeom>
        </p:spPr>
      </p:pic>
    </p:spTree>
    <p:extLst>
      <p:ext uri="{BB962C8B-B14F-4D97-AF65-F5344CB8AC3E}">
        <p14:creationId xmlns:p14="http://schemas.microsoft.com/office/powerpoint/2010/main" val="1824674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39072-C226-4176-BB9E-0278AB2E86C1}"/>
              </a:ext>
            </a:extLst>
          </p:cNvPr>
          <p:cNvSpPr>
            <a:spLocks noGrp="1"/>
          </p:cNvSpPr>
          <p:nvPr>
            <p:ph type="title"/>
          </p:nvPr>
        </p:nvSpPr>
        <p:spPr>
          <a:xfrm>
            <a:off x="1097280" y="286603"/>
            <a:ext cx="10058400" cy="1231479"/>
          </a:xfrm>
        </p:spPr>
        <p:txBody>
          <a:bodyPr/>
          <a:lstStyle/>
          <a:p>
            <a:pPr algn="ctr"/>
            <a:r>
              <a:rPr lang="en-GB" dirty="0"/>
              <a:t>Principle 4: Language</a:t>
            </a:r>
          </a:p>
        </p:txBody>
      </p:sp>
      <p:sp>
        <p:nvSpPr>
          <p:cNvPr id="3" name="Content Placeholder 2">
            <a:extLst>
              <a:ext uri="{FF2B5EF4-FFF2-40B4-BE49-F238E27FC236}">
                <a16:creationId xmlns:a16="http://schemas.microsoft.com/office/drawing/2014/main" id="{FE3FC790-CD58-4850-BDF2-35177B49B2DB}"/>
              </a:ext>
            </a:extLst>
          </p:cNvPr>
          <p:cNvSpPr>
            <a:spLocks noGrp="1"/>
          </p:cNvSpPr>
          <p:nvPr>
            <p:ph idx="1"/>
          </p:nvPr>
        </p:nvSpPr>
        <p:spPr>
          <a:xfrm>
            <a:off x="838200" y="1996567"/>
            <a:ext cx="10515600" cy="4208289"/>
          </a:xfrm>
        </p:spPr>
        <p:txBody>
          <a:bodyPr>
            <a:normAutofit/>
          </a:bodyPr>
          <a:lstStyle/>
          <a:p>
            <a:pPr marL="0" indent="0" algn="ctr">
              <a:buNone/>
            </a:pPr>
            <a:r>
              <a:rPr lang="en-GB" sz="3200" b="0" i="1" dirty="0">
                <a:effectLst/>
                <a:latin typeface="Arial" panose="020B0604020202020204" pitchFamily="34" charset="0"/>
              </a:rPr>
              <a:t>Language is a vital means of communication.</a:t>
            </a:r>
            <a:endParaRPr lang="en-GB" sz="3200" b="1" i="0" dirty="0">
              <a:effectLst/>
              <a:latin typeface="Arial" panose="020B0604020202020204" pitchFamily="34" charset="0"/>
            </a:endParaRPr>
          </a:p>
          <a:p>
            <a:pPr marL="0" indent="0" algn="ctr">
              <a:buNone/>
            </a:pPr>
            <a:endParaRPr lang="en-GB" sz="1600" b="1" dirty="0">
              <a:latin typeface="Arial" panose="020B0604020202020204" pitchFamily="34" charset="0"/>
            </a:endParaRPr>
          </a:p>
          <a:p>
            <a:pPr marL="0" indent="0">
              <a:buNone/>
            </a:pPr>
            <a:r>
              <a:rPr lang="en-GB" sz="2800" b="1" dirty="0">
                <a:latin typeface="Arial" panose="020B0604020202020204" pitchFamily="34" charset="0"/>
              </a:rPr>
              <a:t>                    </a:t>
            </a:r>
            <a:r>
              <a:rPr lang="en-GB" sz="2400" b="1" dirty="0">
                <a:latin typeface="Arial" panose="020B0604020202020204" pitchFamily="34" charset="0"/>
              </a:rPr>
              <a:t>Child Friendly: </a:t>
            </a:r>
            <a:r>
              <a:rPr lang="en-GB" sz="2400" dirty="0">
                <a:latin typeface="Arial" panose="020B0604020202020204" pitchFamily="34" charset="0"/>
              </a:rPr>
              <a:t>My voice is valued</a:t>
            </a:r>
          </a:p>
          <a:p>
            <a:pPr marL="0" indent="0">
              <a:buNone/>
            </a:pPr>
            <a:endParaRPr lang="en-GB" sz="2400" dirty="0">
              <a:latin typeface="Arial" panose="020B0604020202020204" pitchFamily="34" charset="0"/>
            </a:endParaRPr>
          </a:p>
          <a:p>
            <a:pPr marL="0" indent="0" algn="ctr">
              <a:buNone/>
            </a:pPr>
            <a:r>
              <a:rPr lang="en-GB" sz="2400" b="0" i="0" dirty="0">
                <a:solidFill>
                  <a:srgbClr val="2C804E"/>
                </a:solidFill>
                <a:effectLst/>
                <a:latin typeface="Arial" panose="020B0604020202020204" pitchFamily="34" charset="0"/>
                <a:cs typeface="Arial" panose="020B0604020202020204" pitchFamily="34" charset="0"/>
              </a:rPr>
              <a:t>We know that effective communication is essential for learning and relationships, and so we place a big emphasis on the development of language skills to help children express themselves clearly and confidently. We also recognise the importance of ‘feeling heard’ in order to feel valued so we regularly seek feedback from those within our school community. </a:t>
            </a:r>
            <a:endParaRPr lang="en-GB" sz="2400" dirty="0">
              <a:solidFill>
                <a:srgbClr val="00B050"/>
              </a:solidFill>
              <a:latin typeface="Arial" panose="020B0604020202020204" pitchFamily="34" charset="0"/>
            </a:endParaRPr>
          </a:p>
        </p:txBody>
      </p:sp>
      <p:pic>
        <p:nvPicPr>
          <p:cNvPr id="6" name="Picture 5">
            <a:extLst>
              <a:ext uri="{FF2B5EF4-FFF2-40B4-BE49-F238E27FC236}">
                <a16:creationId xmlns:a16="http://schemas.microsoft.com/office/drawing/2014/main" id="{5D70304B-081F-4795-840B-EA440F562FA0}"/>
              </a:ext>
            </a:extLst>
          </p:cNvPr>
          <p:cNvPicPr>
            <a:picLocks noChangeAspect="1"/>
          </p:cNvPicPr>
          <p:nvPr/>
        </p:nvPicPr>
        <p:blipFill>
          <a:blip r:embed="rId3"/>
          <a:stretch>
            <a:fillRect/>
          </a:stretch>
        </p:blipFill>
        <p:spPr>
          <a:xfrm>
            <a:off x="7798934" y="2888118"/>
            <a:ext cx="870275" cy="856570"/>
          </a:xfrm>
          <a:prstGeom prst="rect">
            <a:avLst/>
          </a:prstGeom>
        </p:spPr>
      </p:pic>
    </p:spTree>
    <p:extLst>
      <p:ext uri="{BB962C8B-B14F-4D97-AF65-F5344CB8AC3E}">
        <p14:creationId xmlns:p14="http://schemas.microsoft.com/office/powerpoint/2010/main" val="115466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39072-C226-4176-BB9E-0278AB2E86C1}"/>
              </a:ext>
            </a:extLst>
          </p:cNvPr>
          <p:cNvSpPr>
            <a:spLocks noGrp="1"/>
          </p:cNvSpPr>
          <p:nvPr>
            <p:ph type="title"/>
          </p:nvPr>
        </p:nvSpPr>
        <p:spPr>
          <a:xfrm>
            <a:off x="1097280" y="286603"/>
            <a:ext cx="10058400" cy="1231479"/>
          </a:xfrm>
        </p:spPr>
        <p:txBody>
          <a:bodyPr/>
          <a:lstStyle/>
          <a:p>
            <a:pPr algn="ctr"/>
            <a:r>
              <a:rPr lang="en-GB" dirty="0"/>
              <a:t>Principle 5: Behaviour</a:t>
            </a:r>
          </a:p>
        </p:txBody>
      </p:sp>
      <p:sp>
        <p:nvSpPr>
          <p:cNvPr id="3" name="Content Placeholder 2">
            <a:extLst>
              <a:ext uri="{FF2B5EF4-FFF2-40B4-BE49-F238E27FC236}">
                <a16:creationId xmlns:a16="http://schemas.microsoft.com/office/drawing/2014/main" id="{FE3FC790-CD58-4850-BDF2-35177B49B2DB}"/>
              </a:ext>
            </a:extLst>
          </p:cNvPr>
          <p:cNvSpPr>
            <a:spLocks noGrp="1"/>
          </p:cNvSpPr>
          <p:nvPr>
            <p:ph idx="1"/>
          </p:nvPr>
        </p:nvSpPr>
        <p:spPr>
          <a:xfrm>
            <a:off x="500743" y="1992087"/>
            <a:ext cx="10853057" cy="4365170"/>
          </a:xfrm>
        </p:spPr>
        <p:txBody>
          <a:bodyPr>
            <a:normAutofit fontScale="70000" lnSpcReduction="20000"/>
          </a:bodyPr>
          <a:lstStyle/>
          <a:p>
            <a:pPr marL="0" indent="0" algn="ctr">
              <a:buNone/>
            </a:pPr>
            <a:r>
              <a:rPr lang="en-GB" sz="4600" i="1" dirty="0">
                <a:latin typeface="Arial" panose="020B0604020202020204" pitchFamily="34" charset="0"/>
              </a:rPr>
              <a:t>All behaviour is communication</a:t>
            </a:r>
          </a:p>
          <a:p>
            <a:pPr marL="0" indent="0" algn="ctr">
              <a:buNone/>
            </a:pPr>
            <a:endParaRPr lang="en-GB" sz="2600" b="1" i="1" dirty="0">
              <a:latin typeface="Arial" panose="020B0604020202020204" pitchFamily="34" charset="0"/>
            </a:endParaRPr>
          </a:p>
          <a:p>
            <a:pPr marL="0" indent="0">
              <a:buNone/>
            </a:pPr>
            <a:r>
              <a:rPr lang="en-GB" sz="3100" b="1" dirty="0">
                <a:latin typeface="Arial" panose="020B0604020202020204" pitchFamily="34" charset="0"/>
              </a:rPr>
              <a:t>         </a:t>
            </a:r>
            <a:r>
              <a:rPr lang="en-GB" sz="3400" b="1" dirty="0">
                <a:latin typeface="Arial" panose="020B0604020202020204" pitchFamily="34" charset="0"/>
              </a:rPr>
              <a:t>Child Friendly: </a:t>
            </a:r>
            <a:r>
              <a:rPr lang="en-GB" sz="3400" dirty="0">
                <a:latin typeface="Arial" panose="020B0604020202020204" pitchFamily="34" charset="0"/>
              </a:rPr>
              <a:t>My behaviour shows how I am feeling </a:t>
            </a:r>
            <a:endParaRPr lang="en-GB" sz="3100" dirty="0">
              <a:latin typeface="Arial" panose="020B0604020202020204" pitchFamily="34" charset="0"/>
            </a:endParaRPr>
          </a:p>
          <a:p>
            <a:pPr marL="0" indent="0" algn="ctr">
              <a:buNone/>
            </a:pPr>
            <a:endParaRPr lang="en-GB" sz="2400" b="1" dirty="0">
              <a:latin typeface="Arial" panose="020B0604020202020204" pitchFamily="34" charset="0"/>
            </a:endParaRPr>
          </a:p>
          <a:p>
            <a:pPr algn="ctr">
              <a:lnSpc>
                <a:spcPct val="110000"/>
              </a:lnSpc>
            </a:pPr>
            <a:r>
              <a:rPr lang="en-US" sz="3100" dirty="0">
                <a:solidFill>
                  <a:srgbClr val="2C804E"/>
                </a:solidFill>
                <a:latin typeface="Arial" panose="020B0604020202020204" pitchFamily="34" charset="0"/>
                <a:cs typeface="Arial" panose="020B0604020202020204" pitchFamily="34" charset="0"/>
              </a:rPr>
              <a:t>Our 'Positive Relationships and Behaviour for Learning' policy recognises that </a:t>
            </a:r>
            <a:r>
              <a:rPr lang="en-GB" sz="3100" dirty="0">
                <a:solidFill>
                  <a:srgbClr val="2C804E"/>
                </a:solidFill>
                <a:latin typeface="Arial" panose="020B0604020202020204" pitchFamily="34" charset="0"/>
                <a:cs typeface="Arial" panose="020B0604020202020204" pitchFamily="34" charset="0"/>
              </a:rPr>
              <a:t>p</a:t>
            </a:r>
            <a:r>
              <a:rPr lang="en-GB" sz="3100" b="0" i="0" dirty="0">
                <a:solidFill>
                  <a:srgbClr val="2C804E"/>
                </a:solidFill>
                <a:effectLst/>
                <a:latin typeface="Arial" panose="020B0604020202020204" pitchFamily="34" charset="0"/>
                <a:cs typeface="Arial" panose="020B0604020202020204" pitchFamily="34" charset="0"/>
              </a:rPr>
              <a:t>eople communicate their feelings through their behaviour. We understand that it is the adult’s role to help children to understand their feelings, express their needs appropriately, and use non-threatening and supportive language to resolve situations. Our first responsibility in dealing with difficult or challenging behaviour, after safety, is to try to understand what the child is trying to tell us. We use the Zones of Regulation to support the children to reflect on their behaviour, and understand how to express their emotions appropriately. </a:t>
            </a:r>
          </a:p>
          <a:p>
            <a:pPr marL="0" indent="0">
              <a:buNone/>
            </a:pPr>
            <a:endParaRPr lang="en-GB" sz="2400" dirty="0">
              <a:solidFill>
                <a:srgbClr val="00B050"/>
              </a:solidFill>
              <a:latin typeface="Arial" panose="020B0604020202020204" pitchFamily="34" charset="0"/>
            </a:endParaRPr>
          </a:p>
        </p:txBody>
      </p:sp>
      <p:pic>
        <p:nvPicPr>
          <p:cNvPr id="4" name="Picture 3">
            <a:extLst>
              <a:ext uri="{FF2B5EF4-FFF2-40B4-BE49-F238E27FC236}">
                <a16:creationId xmlns:a16="http://schemas.microsoft.com/office/drawing/2014/main" id="{5253AB17-EB0A-4738-817A-A608A98326AA}"/>
              </a:ext>
            </a:extLst>
          </p:cNvPr>
          <p:cNvPicPr>
            <a:picLocks noChangeAspect="1"/>
          </p:cNvPicPr>
          <p:nvPr/>
        </p:nvPicPr>
        <p:blipFill>
          <a:blip r:embed="rId3"/>
          <a:stretch>
            <a:fillRect/>
          </a:stretch>
        </p:blipFill>
        <p:spPr>
          <a:xfrm>
            <a:off x="8633895" y="2663258"/>
            <a:ext cx="771868" cy="765742"/>
          </a:xfrm>
          <a:prstGeom prst="rect">
            <a:avLst/>
          </a:prstGeom>
        </p:spPr>
      </p:pic>
      <p:pic>
        <p:nvPicPr>
          <p:cNvPr id="1026" name="Picture 2">
            <a:extLst>
              <a:ext uri="{FF2B5EF4-FFF2-40B4-BE49-F238E27FC236}">
                <a16:creationId xmlns:a16="http://schemas.microsoft.com/office/drawing/2014/main" id="{26EA66B6-507F-41E2-B2F2-E7B5B5F763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19873" y="2663258"/>
            <a:ext cx="756494" cy="775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9618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39072-C226-4176-BB9E-0278AB2E86C1}"/>
              </a:ext>
            </a:extLst>
          </p:cNvPr>
          <p:cNvSpPr>
            <a:spLocks noGrp="1"/>
          </p:cNvSpPr>
          <p:nvPr>
            <p:ph type="title"/>
          </p:nvPr>
        </p:nvSpPr>
        <p:spPr>
          <a:xfrm>
            <a:off x="1097280" y="286603"/>
            <a:ext cx="10058400" cy="1231479"/>
          </a:xfrm>
        </p:spPr>
        <p:txBody>
          <a:bodyPr/>
          <a:lstStyle/>
          <a:p>
            <a:pPr algn="ctr"/>
            <a:r>
              <a:rPr lang="en-GB" dirty="0"/>
              <a:t>Principle 6: Transitions</a:t>
            </a:r>
          </a:p>
        </p:txBody>
      </p:sp>
      <p:sp>
        <p:nvSpPr>
          <p:cNvPr id="3" name="Content Placeholder 2">
            <a:extLst>
              <a:ext uri="{FF2B5EF4-FFF2-40B4-BE49-F238E27FC236}">
                <a16:creationId xmlns:a16="http://schemas.microsoft.com/office/drawing/2014/main" id="{FE3FC790-CD58-4850-BDF2-35177B49B2DB}"/>
              </a:ext>
            </a:extLst>
          </p:cNvPr>
          <p:cNvSpPr>
            <a:spLocks noGrp="1"/>
          </p:cNvSpPr>
          <p:nvPr>
            <p:ph idx="1"/>
          </p:nvPr>
        </p:nvSpPr>
        <p:spPr>
          <a:xfrm>
            <a:off x="838200" y="2061881"/>
            <a:ext cx="10515600" cy="4115081"/>
          </a:xfrm>
        </p:spPr>
        <p:txBody>
          <a:bodyPr>
            <a:normAutofit/>
          </a:bodyPr>
          <a:lstStyle/>
          <a:p>
            <a:pPr marL="0" indent="0" algn="ctr">
              <a:buNone/>
            </a:pPr>
            <a:r>
              <a:rPr lang="en-GB" sz="3200" i="1" dirty="0">
                <a:latin typeface="Arial" panose="020B0604020202020204" pitchFamily="34" charset="0"/>
              </a:rPr>
              <a:t>The importance of transitions in children’s lives</a:t>
            </a:r>
          </a:p>
          <a:p>
            <a:pPr marL="0" indent="0" algn="ctr">
              <a:buNone/>
            </a:pPr>
            <a:endParaRPr lang="en-GB" sz="1600" b="1" dirty="0">
              <a:latin typeface="Arial" panose="020B0604020202020204" pitchFamily="34" charset="0"/>
            </a:endParaRPr>
          </a:p>
          <a:p>
            <a:pPr marL="0" indent="0">
              <a:buNone/>
            </a:pPr>
            <a:r>
              <a:rPr lang="en-GB" sz="2400" b="1" dirty="0">
                <a:latin typeface="Arial" panose="020B0604020202020204" pitchFamily="34" charset="0"/>
              </a:rPr>
              <a:t>       Child Friendly: </a:t>
            </a:r>
            <a:r>
              <a:rPr lang="en-GB" sz="2400" dirty="0">
                <a:latin typeface="Arial" panose="020B0604020202020204" pitchFamily="34" charset="0"/>
              </a:rPr>
              <a:t>I can cope with changes in my life</a:t>
            </a:r>
          </a:p>
          <a:p>
            <a:pPr marL="0" indent="0" algn="ctr">
              <a:buNone/>
            </a:pPr>
            <a:endParaRPr lang="en-GB" sz="1600" b="0" i="0" dirty="0">
              <a:solidFill>
                <a:srgbClr val="2C804E"/>
              </a:solidFill>
              <a:effectLst/>
              <a:latin typeface="Arial" panose="020B0604020202020204" pitchFamily="34" charset="0"/>
              <a:cs typeface="Arial" panose="020B0604020202020204" pitchFamily="34" charset="0"/>
            </a:endParaRPr>
          </a:p>
          <a:p>
            <a:pPr marL="0" indent="0" algn="ctr">
              <a:buNone/>
            </a:pPr>
            <a:r>
              <a:rPr lang="en-GB" sz="2400" b="0" i="0" dirty="0">
                <a:solidFill>
                  <a:srgbClr val="2C804E"/>
                </a:solidFill>
                <a:effectLst/>
                <a:latin typeface="Arial" panose="020B0604020202020204" pitchFamily="34" charset="0"/>
                <a:cs typeface="Arial" panose="020B0604020202020204" pitchFamily="34" charset="0"/>
              </a:rPr>
              <a:t>We know that </a:t>
            </a:r>
            <a:r>
              <a:rPr lang="en-GB" sz="2400" dirty="0">
                <a:solidFill>
                  <a:srgbClr val="2C804E"/>
                </a:solidFill>
                <a:latin typeface="Arial" panose="020B0604020202020204" pitchFamily="34" charset="0"/>
                <a:cs typeface="Arial" panose="020B0604020202020204" pitchFamily="34" charset="0"/>
              </a:rPr>
              <a:t>c</a:t>
            </a:r>
            <a:r>
              <a:rPr lang="en-GB" sz="2400" b="0" i="0" dirty="0">
                <a:solidFill>
                  <a:srgbClr val="2C804E"/>
                </a:solidFill>
                <a:effectLst/>
                <a:latin typeface="Arial" panose="020B0604020202020204" pitchFamily="34" charset="0"/>
                <a:cs typeface="Arial" panose="020B0604020202020204" pitchFamily="34" charset="0"/>
              </a:rPr>
              <a:t>hildren experience many transitions throughout their lives, and on a daily basis. For example, transitions from home to school, from breaktime to lessons, or moving from nursery to primary to secondary school. We know that transitions can be challenging but we ensure we provide guidance and support to help children navigate these changes (no matter how big or small) smoothly. </a:t>
            </a:r>
            <a:endParaRPr lang="en-GB" sz="2400" dirty="0">
              <a:solidFill>
                <a:srgbClr val="2C804E"/>
              </a:solidFill>
              <a:latin typeface="Arial" panose="020B0604020202020204" pitchFamily="34" charset="0"/>
              <a:cs typeface="Arial" panose="020B0604020202020204" pitchFamily="34" charset="0"/>
            </a:endParaRPr>
          </a:p>
        </p:txBody>
      </p:sp>
      <p:pic>
        <p:nvPicPr>
          <p:cNvPr id="2050" name="Picture 2">
            <a:extLst>
              <a:ext uri="{FF2B5EF4-FFF2-40B4-BE49-F238E27FC236}">
                <a16:creationId xmlns:a16="http://schemas.microsoft.com/office/drawing/2014/main" id="{92C39292-5171-430F-8838-C192A6E02D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5878" y="2835425"/>
            <a:ext cx="807013" cy="79430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C5BEEC7C-E571-46A7-91A6-034B790FE799}"/>
              </a:ext>
            </a:extLst>
          </p:cNvPr>
          <p:cNvPicPr>
            <a:picLocks noChangeAspect="1"/>
          </p:cNvPicPr>
          <p:nvPr/>
        </p:nvPicPr>
        <p:blipFill>
          <a:blip r:embed="rId4"/>
          <a:stretch>
            <a:fillRect/>
          </a:stretch>
        </p:blipFill>
        <p:spPr>
          <a:xfrm>
            <a:off x="9270813" y="2835425"/>
            <a:ext cx="800658" cy="794304"/>
          </a:xfrm>
          <a:prstGeom prst="rect">
            <a:avLst/>
          </a:prstGeom>
        </p:spPr>
      </p:pic>
    </p:spTree>
    <p:extLst>
      <p:ext uri="{BB962C8B-B14F-4D97-AF65-F5344CB8AC3E}">
        <p14:creationId xmlns:p14="http://schemas.microsoft.com/office/powerpoint/2010/main" val="1752055584"/>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649</TotalTime>
  <Words>699</Words>
  <Application>Microsoft Office PowerPoint</Application>
  <PresentationFormat>Widescreen</PresentationFormat>
  <Paragraphs>51</Paragraphs>
  <Slides>9</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Retrospect</vt:lpstr>
      <vt:lpstr>The National Nurturing Schools Award  Recognition for everything we do to make our school such a nurturing place!</vt:lpstr>
      <vt:lpstr>The Six Principles of Nurture</vt:lpstr>
      <vt:lpstr>PowerPoint Presentation</vt:lpstr>
      <vt:lpstr>Principle 1: Learning</vt:lpstr>
      <vt:lpstr>Principle 2: Safety</vt:lpstr>
      <vt:lpstr>Principle 3: Wellbeing</vt:lpstr>
      <vt:lpstr>Principle 4: Language</vt:lpstr>
      <vt:lpstr>Principle 5: Behaviour</vt:lpstr>
      <vt:lpstr>Principle 6: Transitions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National Nurturing Schools Award</dc:title>
  <dc:creator>Rachel Forward</dc:creator>
  <cp:lastModifiedBy>Rachel Forward</cp:lastModifiedBy>
  <cp:revision>39</cp:revision>
  <dcterms:created xsi:type="dcterms:W3CDTF">2024-10-13T11:41:23Z</dcterms:created>
  <dcterms:modified xsi:type="dcterms:W3CDTF">2025-05-14T21:00:15Z</dcterms:modified>
</cp:coreProperties>
</file>