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96" r:id="rId2"/>
    <p:sldId id="297" r:id="rId3"/>
    <p:sldId id="256" r:id="rId4"/>
    <p:sldId id="267" r:id="rId5"/>
    <p:sldId id="263" r:id="rId6"/>
    <p:sldId id="306" r:id="rId7"/>
    <p:sldId id="271" r:id="rId8"/>
    <p:sldId id="305" r:id="rId9"/>
    <p:sldId id="303" r:id="rId10"/>
    <p:sldId id="293" r:id="rId11"/>
    <p:sldId id="30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31" autoAdjust="0"/>
    <p:restoredTop sz="85765" autoAdjust="0"/>
  </p:normalViewPr>
  <p:slideViewPr>
    <p:cSldViewPr snapToGrid="0">
      <p:cViewPr varScale="1">
        <p:scale>
          <a:sx n="97" d="100"/>
          <a:sy n="97" d="100"/>
        </p:scale>
        <p:origin x="1398" y="78"/>
      </p:cViewPr>
      <p:guideLst>
        <p:guide orient="horz" pos="2160"/>
        <p:guide pos="3840"/>
      </p:guideLst>
    </p:cSldViewPr>
  </p:slideViewPr>
  <p:notesTextViewPr>
    <p:cViewPr>
      <p:scale>
        <a:sx n="1" d="1"/>
        <a:sy n="1" d="1"/>
      </p:scale>
      <p:origin x="0" y="0"/>
    </p:cViewPr>
  </p:notesTextViewPr>
  <p:notesViewPr>
    <p:cSldViewPr snapToGrid="0">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B99EF3-795C-45C3-AEC2-7815F23D7DBB}" type="datetimeFigureOut">
              <a:rPr lang="en-GB" smtClean="0"/>
              <a:t>05/02/2025</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0EFF08-08B1-4D47-BC51-D6D73852151A}" type="slidenum">
              <a:rPr lang="en-GB" smtClean="0"/>
              <a:t>‹#›</a:t>
            </a:fld>
            <a:endParaRPr lang="en-GB"/>
          </a:p>
        </p:txBody>
      </p:sp>
    </p:spTree>
    <p:extLst>
      <p:ext uri="{BB962C8B-B14F-4D97-AF65-F5344CB8AC3E}">
        <p14:creationId xmlns:p14="http://schemas.microsoft.com/office/powerpoint/2010/main" val="28570473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F0EFF08-08B1-4D47-BC51-D6D73852151A}" type="slidenum">
              <a:rPr lang="en-GB" smtClean="0"/>
              <a:t>2</a:t>
            </a:fld>
            <a:endParaRPr lang="en-GB"/>
          </a:p>
        </p:txBody>
      </p:sp>
    </p:spTree>
    <p:extLst>
      <p:ext uri="{BB962C8B-B14F-4D97-AF65-F5344CB8AC3E}">
        <p14:creationId xmlns:p14="http://schemas.microsoft.com/office/powerpoint/2010/main" val="2506720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F0EFF08-08B1-4D47-BC51-D6D73852151A}" type="slidenum">
              <a:rPr lang="en-GB" smtClean="0"/>
              <a:t>6</a:t>
            </a:fld>
            <a:endParaRPr lang="en-GB"/>
          </a:p>
        </p:txBody>
      </p:sp>
    </p:spTree>
    <p:extLst>
      <p:ext uri="{BB962C8B-B14F-4D97-AF65-F5344CB8AC3E}">
        <p14:creationId xmlns:p14="http://schemas.microsoft.com/office/powerpoint/2010/main" val="346093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1FC13-CD90-4F8D-8530-AF3C6DF49E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67A729D-25DD-441A-B6B1-049C86DB93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C6865D-1528-4862-B46E-98FA39C4B8BA}"/>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CD045BA1-BD97-46A5-BE1C-4FD5EC5C87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857EE1-E04B-49F4-80B7-20F649B38F92}"/>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145666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30613-395F-4DDE-BAEE-E01DD5C48C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675556-D458-44A6-99A4-A77BF657659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594870-A331-46E1-96FF-8FF38BF57504}"/>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41690562-6B8F-49EB-A719-AB9999BFBE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16A19-83F0-473A-B3A1-1309C3DD5CE0}"/>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3918159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91544-6782-4D8B-816D-2FCF54B398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DFA4313-8107-4522-BC73-E343D7CAA0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9BE1074-8A67-4B7A-B232-A19F55739CAB}"/>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494C133A-3E8F-4CBD-99BE-2B5B04A6A3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912B6-9E67-40D6-8FDC-41007515B334}"/>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226246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5B1A-7621-49D5-9566-6420450F17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C88392-09D0-46DA-AC15-DF230593FD5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A82EBF-6ECD-4F7A-B7F5-A25392513D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070CBF1-4756-4027-895D-7E88CA11D2BB}"/>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6" name="Footer Placeholder 5">
            <a:extLst>
              <a:ext uri="{FF2B5EF4-FFF2-40B4-BE49-F238E27FC236}">
                <a16:creationId xmlns:a16="http://schemas.microsoft.com/office/drawing/2014/main" id="{861089DF-136C-45C6-A272-7062BE4099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DD874A-058D-4EF8-8762-082E8A2C12D0}"/>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116074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4C89F-A47C-47A7-BB5A-E9DC0AC166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E28BA2-BD44-4D74-9A67-2A85EDD68B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678771C-7959-486F-893C-7C69C701D45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283F20-F941-4548-AB20-D39D9434C9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ACCDA10-DEBC-42D4-BDAA-24C6A23A1C9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8319F6D-3B53-438D-B2E3-E8214575C795}"/>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8" name="Footer Placeholder 7">
            <a:extLst>
              <a:ext uri="{FF2B5EF4-FFF2-40B4-BE49-F238E27FC236}">
                <a16:creationId xmlns:a16="http://schemas.microsoft.com/office/drawing/2014/main" id="{C72DF556-BF3B-4CD4-A889-C890C7EFBB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0216AE-6FBE-4D6A-A5B1-78CDCAC8E94E}"/>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1247250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882A1-2F56-4D1A-8410-A89C1E8D1A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77462F-9B2F-4CE6-BA42-4FF69650DBC9}"/>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4" name="Footer Placeholder 3">
            <a:extLst>
              <a:ext uri="{FF2B5EF4-FFF2-40B4-BE49-F238E27FC236}">
                <a16:creationId xmlns:a16="http://schemas.microsoft.com/office/drawing/2014/main" id="{27BA1E14-C92E-4B86-BE3F-9E4E9C3777A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29F47D3-D818-46D3-AC86-CEC05446F84B}"/>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3301233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84FD55-CE73-4812-B142-4EBC34E654F4}"/>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3" name="Footer Placeholder 2">
            <a:extLst>
              <a:ext uri="{FF2B5EF4-FFF2-40B4-BE49-F238E27FC236}">
                <a16:creationId xmlns:a16="http://schemas.microsoft.com/office/drawing/2014/main" id="{CFE30D4C-81E1-4231-87E5-C272A924652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B45FD6E-C42A-4979-A5BB-EFE38BF7B5D7}"/>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2035183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F547B-177E-4908-A237-0A6B1BC0E3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24DCDD-58A2-4B36-ADDF-110BFEE1A5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49F023-4CB0-4FF9-8268-D8ECCC5D46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F352712-970F-405C-9D92-D98490A909F5}"/>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6" name="Footer Placeholder 5">
            <a:extLst>
              <a:ext uri="{FF2B5EF4-FFF2-40B4-BE49-F238E27FC236}">
                <a16:creationId xmlns:a16="http://schemas.microsoft.com/office/drawing/2014/main" id="{91D83244-A718-406A-8DC9-4E1DF88CB8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9F9FE3-392C-424B-AC4B-463CE14B6BBC}"/>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1792980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D2829-CF15-4F11-A461-F3CE469CAF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76ABD2-B080-4704-AF17-1895BC2891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FE0F2BB-87D1-41AA-B5DE-F9954B20BC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82E4D51-72D3-45B8-B987-9F66A03DB215}"/>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6" name="Footer Placeholder 5">
            <a:extLst>
              <a:ext uri="{FF2B5EF4-FFF2-40B4-BE49-F238E27FC236}">
                <a16:creationId xmlns:a16="http://schemas.microsoft.com/office/drawing/2014/main" id="{1C0538A7-15CB-4898-A902-43CE8C7D9E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38C757-53DB-4D2E-8957-841E6338F38B}"/>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1248359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53075-4E13-4654-92BA-6A2D3721225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EF3877-1B1E-48A6-B61B-AE9A70538D5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B2961-E404-43FC-A81E-F0E94A785A3B}"/>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44FCA7DC-1B8D-4503-9306-53A113F750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F2C5C4-F026-42F3-9C06-FA9BE3B4979A}"/>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522135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D6B9ED-7FE3-4D5E-8941-430229784E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A89F0D-E604-4A23-875C-78A06B8B977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950AD5-E304-4993-B499-FBC11966186E}"/>
              </a:ext>
            </a:extLst>
          </p:cNvPr>
          <p:cNvSpPr>
            <a:spLocks noGrp="1"/>
          </p:cNvSpPr>
          <p:nvPr>
            <p:ph type="dt" sz="half" idx="10"/>
          </p:nvPr>
        </p:nvSpPr>
        <p:spPr/>
        <p:txBody>
          <a:body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A16C3C5F-C87B-46DD-809A-2E0C673611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04BC48-17C3-45DD-865B-E1B03C32C991}"/>
              </a:ext>
            </a:extLst>
          </p:cNvPr>
          <p:cNvSpPr>
            <a:spLocks noGrp="1"/>
          </p:cNvSpPr>
          <p:nvPr>
            <p:ph type="sldNum" sz="quarter" idx="12"/>
          </p:nvPr>
        </p:nvSpPr>
        <p:spPr/>
        <p:txBody>
          <a:bodyPr/>
          <a:lstStyle/>
          <a:p>
            <a:fld id="{C7A09C4D-916F-48A1-AB65-0E513D795175}" type="slidenum">
              <a:rPr lang="en-GB" smtClean="0"/>
              <a:t>‹#›</a:t>
            </a:fld>
            <a:endParaRPr lang="en-GB"/>
          </a:p>
        </p:txBody>
      </p:sp>
    </p:spTree>
    <p:extLst>
      <p:ext uri="{BB962C8B-B14F-4D97-AF65-F5344CB8AC3E}">
        <p14:creationId xmlns:p14="http://schemas.microsoft.com/office/powerpoint/2010/main" val="2510272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4AD426-1107-44A3-A193-78985D51E4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BDF473-A6D4-4CE7-8746-E6268A509A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448274-05F4-4D65-B07C-EAB1CD96D0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A64836-200E-4C1C-B9F0-E2E56A082D69}" type="datetimeFigureOut">
              <a:rPr lang="en-GB" smtClean="0"/>
              <a:t>05/02/2025</a:t>
            </a:fld>
            <a:endParaRPr lang="en-GB"/>
          </a:p>
        </p:txBody>
      </p:sp>
      <p:sp>
        <p:nvSpPr>
          <p:cNvPr id="5" name="Footer Placeholder 4">
            <a:extLst>
              <a:ext uri="{FF2B5EF4-FFF2-40B4-BE49-F238E27FC236}">
                <a16:creationId xmlns:a16="http://schemas.microsoft.com/office/drawing/2014/main" id="{EDBFA1AD-80EF-4EF4-A648-7313CBEEF0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8F228A0-E996-4A21-BAE0-24534A1292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A09C4D-916F-48A1-AB65-0E513D795175}" type="slidenum">
              <a:rPr lang="en-GB" smtClean="0"/>
              <a:t>‹#›</a:t>
            </a:fld>
            <a:endParaRPr lang="en-GB"/>
          </a:p>
        </p:txBody>
      </p:sp>
    </p:spTree>
    <p:extLst>
      <p:ext uri="{BB962C8B-B14F-4D97-AF65-F5344CB8AC3E}">
        <p14:creationId xmlns:p14="http://schemas.microsoft.com/office/powerpoint/2010/main" val="863113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hyperlink" Target="https://www.youtube.com/watch?v=zZ9X-d3oZvQ"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549A8-C552-4DDC-A722-92893BE3296E}"/>
              </a:ext>
            </a:extLst>
          </p:cNvPr>
          <p:cNvSpPr>
            <a:spLocks noGrp="1"/>
          </p:cNvSpPr>
          <p:nvPr>
            <p:ph type="title"/>
          </p:nvPr>
        </p:nvSpPr>
        <p:spPr>
          <a:xfrm>
            <a:off x="838200" y="296299"/>
            <a:ext cx="10515600" cy="1325563"/>
          </a:xfrm>
        </p:spPr>
        <p:txBody>
          <a:bodyPr/>
          <a:lstStyle/>
          <a:p>
            <a:pPr algn="ctr"/>
            <a:r>
              <a:rPr lang="en-GB" b="1" dirty="0">
                <a:solidFill>
                  <a:schemeClr val="accent6">
                    <a:lumMod val="50000"/>
                  </a:schemeClr>
                </a:solidFill>
                <a:latin typeface="+mn-lt"/>
              </a:rPr>
              <a:t>What is Self-Regulation? </a:t>
            </a:r>
          </a:p>
        </p:txBody>
      </p:sp>
      <p:sp>
        <p:nvSpPr>
          <p:cNvPr id="3" name="Content Placeholder 2">
            <a:extLst>
              <a:ext uri="{FF2B5EF4-FFF2-40B4-BE49-F238E27FC236}">
                <a16:creationId xmlns:a16="http://schemas.microsoft.com/office/drawing/2014/main" id="{065DFEBC-3409-499C-98D4-429E5699769C}"/>
              </a:ext>
            </a:extLst>
          </p:cNvPr>
          <p:cNvSpPr>
            <a:spLocks noGrp="1"/>
          </p:cNvSpPr>
          <p:nvPr>
            <p:ph idx="1"/>
          </p:nvPr>
        </p:nvSpPr>
        <p:spPr>
          <a:xfrm>
            <a:off x="838200" y="1882475"/>
            <a:ext cx="10515600" cy="3284435"/>
          </a:xfrm>
        </p:spPr>
        <p:txBody>
          <a:bodyPr>
            <a:normAutofit/>
          </a:bodyPr>
          <a:lstStyle/>
          <a:p>
            <a:pPr marL="0" indent="0" algn="ctr">
              <a:buNone/>
            </a:pPr>
            <a:r>
              <a:rPr lang="en-GB" sz="3600" b="0" i="0" dirty="0">
                <a:solidFill>
                  <a:srgbClr val="474747"/>
                </a:solidFill>
                <a:effectLst/>
              </a:rPr>
              <a:t>Self-regulation is the ability to understand and manage your behaviour and your reactions to feelings and things happening around you.</a:t>
            </a:r>
            <a:endParaRPr lang="en-GB" sz="4800" b="0" i="1" dirty="0">
              <a:effectLst/>
              <a:cs typeface="Arial" panose="020B0604020202020204" pitchFamily="34" charset="0"/>
            </a:endParaRPr>
          </a:p>
        </p:txBody>
      </p:sp>
      <p:pic>
        <p:nvPicPr>
          <p:cNvPr id="1026" name="Picture 2">
            <a:extLst>
              <a:ext uri="{FF2B5EF4-FFF2-40B4-BE49-F238E27FC236}">
                <a16:creationId xmlns:a16="http://schemas.microsoft.com/office/drawing/2014/main" id="{56CF95EB-3B04-4060-AFCF-3F9B741645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7868" y="4253799"/>
            <a:ext cx="1996263" cy="2035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210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CB167-FA30-4E2D-A318-F20C640FD44D}"/>
              </a:ext>
            </a:extLst>
          </p:cNvPr>
          <p:cNvSpPr>
            <a:spLocks noGrp="1"/>
          </p:cNvSpPr>
          <p:nvPr>
            <p:ph type="title"/>
          </p:nvPr>
        </p:nvSpPr>
        <p:spPr>
          <a:xfrm>
            <a:off x="838200" y="188144"/>
            <a:ext cx="10515600" cy="1325563"/>
          </a:xfrm>
        </p:spPr>
        <p:txBody>
          <a:bodyPr/>
          <a:lstStyle/>
          <a:p>
            <a:pPr algn="ctr"/>
            <a:r>
              <a:rPr lang="en-GB" b="1" dirty="0">
                <a:solidFill>
                  <a:schemeClr val="accent6">
                    <a:lumMod val="50000"/>
                  </a:schemeClr>
                </a:solidFill>
                <a:latin typeface="+mn-lt"/>
              </a:rPr>
              <a:t>Why is Self-Regulation Important? </a:t>
            </a:r>
          </a:p>
        </p:txBody>
      </p:sp>
      <p:sp>
        <p:nvSpPr>
          <p:cNvPr id="3" name="Content Placeholder 2">
            <a:extLst>
              <a:ext uri="{FF2B5EF4-FFF2-40B4-BE49-F238E27FC236}">
                <a16:creationId xmlns:a16="http://schemas.microsoft.com/office/drawing/2014/main" id="{A830ECFC-8996-4F3C-8771-384E1012809A}"/>
              </a:ext>
            </a:extLst>
          </p:cNvPr>
          <p:cNvSpPr>
            <a:spLocks noGrp="1"/>
          </p:cNvSpPr>
          <p:nvPr>
            <p:ph idx="1"/>
          </p:nvPr>
        </p:nvSpPr>
        <p:spPr>
          <a:xfrm>
            <a:off x="838200" y="1661651"/>
            <a:ext cx="10515600" cy="4792311"/>
          </a:xfrm>
        </p:spPr>
        <p:txBody>
          <a:bodyPr>
            <a:normAutofit fontScale="92500" lnSpcReduction="20000"/>
          </a:bodyPr>
          <a:lstStyle/>
          <a:p>
            <a:pPr marL="0" indent="0" algn="just">
              <a:lnSpc>
                <a:spcPct val="120000"/>
              </a:lnSpc>
              <a:buNone/>
            </a:pPr>
            <a:r>
              <a:rPr lang="en-GB" b="0" i="0" dirty="0">
                <a:effectLst/>
              </a:rPr>
              <a:t>Research has shown that children with strong emotional regulation skills are better able to : </a:t>
            </a:r>
          </a:p>
          <a:p>
            <a:pPr marL="0" indent="0" algn="just">
              <a:lnSpc>
                <a:spcPct val="120000"/>
              </a:lnSpc>
              <a:buNone/>
            </a:pPr>
            <a:endParaRPr lang="en-GB" sz="700" b="0" i="0" dirty="0">
              <a:effectLst/>
            </a:endParaRPr>
          </a:p>
          <a:p>
            <a:pPr algn="just">
              <a:lnSpc>
                <a:spcPct val="120000"/>
              </a:lnSpc>
            </a:pPr>
            <a:r>
              <a:rPr lang="en-GB" b="0" i="0" dirty="0">
                <a:effectLst/>
              </a:rPr>
              <a:t>focus their attention</a:t>
            </a:r>
          </a:p>
          <a:p>
            <a:pPr marL="0" indent="0" algn="just">
              <a:lnSpc>
                <a:spcPct val="120000"/>
              </a:lnSpc>
              <a:buNone/>
            </a:pPr>
            <a:endParaRPr lang="en-GB" dirty="0"/>
          </a:p>
          <a:p>
            <a:pPr algn="just">
              <a:lnSpc>
                <a:spcPct val="120000"/>
              </a:lnSpc>
            </a:pPr>
            <a:r>
              <a:rPr lang="en-GB" dirty="0"/>
              <a:t>r</a:t>
            </a:r>
            <a:r>
              <a:rPr lang="en-GB" b="0" i="0" dirty="0">
                <a:effectLst/>
              </a:rPr>
              <a:t>emember and understand complex information</a:t>
            </a:r>
          </a:p>
          <a:p>
            <a:pPr marL="0" indent="0" algn="just">
              <a:lnSpc>
                <a:spcPct val="120000"/>
              </a:lnSpc>
              <a:buNone/>
            </a:pPr>
            <a:endParaRPr lang="en-GB" b="0" i="0" dirty="0">
              <a:effectLst/>
            </a:endParaRPr>
          </a:p>
          <a:p>
            <a:pPr algn="just">
              <a:lnSpc>
                <a:spcPct val="120000"/>
              </a:lnSpc>
            </a:pPr>
            <a:r>
              <a:rPr lang="en-GB" b="0" i="0" dirty="0">
                <a:effectLst/>
              </a:rPr>
              <a:t>navigate challenges with greater resilience</a:t>
            </a:r>
          </a:p>
          <a:p>
            <a:pPr marL="0" indent="0" algn="just">
              <a:lnSpc>
                <a:spcPct val="120000"/>
              </a:lnSpc>
              <a:buNone/>
            </a:pPr>
            <a:endParaRPr lang="en-GB" b="0" i="0" dirty="0">
              <a:effectLst/>
            </a:endParaRPr>
          </a:p>
          <a:p>
            <a:pPr algn="just">
              <a:lnSpc>
                <a:spcPct val="120000"/>
              </a:lnSpc>
            </a:pPr>
            <a:r>
              <a:rPr lang="en-GB" dirty="0"/>
              <a:t>maintain positive relationships with others</a:t>
            </a:r>
          </a:p>
        </p:txBody>
      </p:sp>
      <p:pic>
        <p:nvPicPr>
          <p:cNvPr id="2050" name="Picture 2">
            <a:extLst>
              <a:ext uri="{FF2B5EF4-FFF2-40B4-BE49-F238E27FC236}">
                <a16:creationId xmlns:a16="http://schemas.microsoft.com/office/drawing/2014/main" id="{343118D2-0C86-4E11-9A4E-E8DDF13A5A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6604" y="2658139"/>
            <a:ext cx="714075" cy="8584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AE330E0-6648-40D3-ADD8-8624E6E87188}"/>
              </a:ext>
            </a:extLst>
          </p:cNvPr>
          <p:cNvPicPr>
            <a:picLocks noChangeAspect="1"/>
          </p:cNvPicPr>
          <p:nvPr/>
        </p:nvPicPr>
        <p:blipFill>
          <a:blip r:embed="rId4"/>
          <a:stretch>
            <a:fillRect/>
          </a:stretch>
        </p:blipFill>
        <p:spPr>
          <a:xfrm>
            <a:off x="7915419" y="3429000"/>
            <a:ext cx="1078949" cy="1060505"/>
          </a:xfrm>
          <a:prstGeom prst="rect">
            <a:avLst/>
          </a:prstGeom>
        </p:spPr>
      </p:pic>
      <p:pic>
        <p:nvPicPr>
          <p:cNvPr id="5" name="Picture 4">
            <a:extLst>
              <a:ext uri="{FF2B5EF4-FFF2-40B4-BE49-F238E27FC236}">
                <a16:creationId xmlns:a16="http://schemas.microsoft.com/office/drawing/2014/main" id="{06245111-E769-4659-9CFC-0DE775DE9220}"/>
              </a:ext>
            </a:extLst>
          </p:cNvPr>
          <p:cNvPicPr>
            <a:picLocks noChangeAspect="1"/>
          </p:cNvPicPr>
          <p:nvPr/>
        </p:nvPicPr>
        <p:blipFill>
          <a:blip r:embed="rId5"/>
          <a:stretch>
            <a:fillRect/>
          </a:stretch>
        </p:blipFill>
        <p:spPr>
          <a:xfrm>
            <a:off x="7123924" y="4637449"/>
            <a:ext cx="935222" cy="927159"/>
          </a:xfrm>
          <a:prstGeom prst="rect">
            <a:avLst/>
          </a:prstGeom>
        </p:spPr>
      </p:pic>
      <p:pic>
        <p:nvPicPr>
          <p:cNvPr id="6" name="Picture 5">
            <a:extLst>
              <a:ext uri="{FF2B5EF4-FFF2-40B4-BE49-F238E27FC236}">
                <a16:creationId xmlns:a16="http://schemas.microsoft.com/office/drawing/2014/main" id="{126964BE-E6D5-4217-928B-B4DFE937023F}"/>
              </a:ext>
            </a:extLst>
          </p:cNvPr>
          <p:cNvPicPr>
            <a:picLocks noChangeAspect="1"/>
          </p:cNvPicPr>
          <p:nvPr/>
        </p:nvPicPr>
        <p:blipFill>
          <a:blip r:embed="rId6"/>
          <a:stretch>
            <a:fillRect/>
          </a:stretch>
        </p:blipFill>
        <p:spPr>
          <a:xfrm>
            <a:off x="7123924" y="5742838"/>
            <a:ext cx="935222" cy="927018"/>
          </a:xfrm>
          <a:prstGeom prst="rect">
            <a:avLst/>
          </a:prstGeom>
        </p:spPr>
      </p:pic>
    </p:spTree>
    <p:extLst>
      <p:ext uri="{BB962C8B-B14F-4D97-AF65-F5344CB8AC3E}">
        <p14:creationId xmlns:p14="http://schemas.microsoft.com/office/powerpoint/2010/main" val="4035230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zones of regulation">
            <a:extLst>
              <a:ext uri="{FF2B5EF4-FFF2-40B4-BE49-F238E27FC236}">
                <a16:creationId xmlns:a16="http://schemas.microsoft.com/office/drawing/2014/main" id="{7FA99F4F-489A-4F95-BD60-93D04FDF3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491" y="2363532"/>
            <a:ext cx="10449017" cy="31658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zones of regulation">
            <a:extLst>
              <a:ext uri="{FF2B5EF4-FFF2-40B4-BE49-F238E27FC236}">
                <a16:creationId xmlns:a16="http://schemas.microsoft.com/office/drawing/2014/main" id="{18A3450A-6DBC-440D-A58E-180076064E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245" t="-21" r="25644" b="90339"/>
          <a:stretch/>
        </p:blipFill>
        <p:spPr bwMode="auto">
          <a:xfrm>
            <a:off x="1183551" y="753796"/>
            <a:ext cx="9824898" cy="105664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B618D41-037D-404A-8131-C0C2E63F6E6A}"/>
              </a:ext>
            </a:extLst>
          </p:cNvPr>
          <p:cNvSpPr/>
          <p:nvPr/>
        </p:nvSpPr>
        <p:spPr>
          <a:xfrm>
            <a:off x="766714" y="6036994"/>
            <a:ext cx="6096000" cy="369332"/>
          </a:xfrm>
          <a:prstGeom prst="rect">
            <a:avLst/>
          </a:prstGeom>
        </p:spPr>
        <p:txBody>
          <a:bodyPr>
            <a:spAutoFit/>
          </a:bodyPr>
          <a:lstStyle/>
          <a:p>
            <a:r>
              <a:rPr lang="en-GB" dirty="0">
                <a:hlinkClick r:id="rId4"/>
              </a:rPr>
              <a:t>https://www.youtube.com/watch?v=zZ9X-d3oZvQ</a:t>
            </a:r>
            <a:r>
              <a:rPr lang="en-GB" dirty="0"/>
              <a:t> </a:t>
            </a:r>
          </a:p>
        </p:txBody>
      </p:sp>
    </p:spTree>
    <p:extLst>
      <p:ext uri="{BB962C8B-B14F-4D97-AF65-F5344CB8AC3E}">
        <p14:creationId xmlns:p14="http://schemas.microsoft.com/office/powerpoint/2010/main" val="179176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9D1B-5340-4535-B78E-0F96FB222578}"/>
              </a:ext>
            </a:extLst>
          </p:cNvPr>
          <p:cNvSpPr>
            <a:spLocks noGrp="1"/>
          </p:cNvSpPr>
          <p:nvPr>
            <p:ph type="title"/>
          </p:nvPr>
        </p:nvSpPr>
        <p:spPr>
          <a:xfrm>
            <a:off x="838200" y="365126"/>
            <a:ext cx="10515600" cy="1105866"/>
          </a:xfrm>
        </p:spPr>
        <p:txBody>
          <a:bodyPr/>
          <a:lstStyle/>
          <a:p>
            <a:pPr algn="ctr"/>
            <a:r>
              <a:rPr lang="en-GB" b="1" dirty="0">
                <a:solidFill>
                  <a:schemeClr val="accent6">
                    <a:lumMod val="50000"/>
                  </a:schemeClr>
                </a:solidFill>
                <a:latin typeface="+mn-lt"/>
              </a:rPr>
              <a:t>What are the </a:t>
            </a:r>
            <a:r>
              <a:rPr lang="en-GB" b="1" dirty="0">
                <a:solidFill>
                  <a:srgbClr val="0070C0"/>
                </a:solidFill>
                <a:latin typeface="+mn-lt"/>
              </a:rPr>
              <a:t>z</a:t>
            </a:r>
            <a:r>
              <a:rPr lang="en-GB" b="1" dirty="0">
                <a:solidFill>
                  <a:srgbClr val="00B050"/>
                </a:solidFill>
                <a:latin typeface="+mn-lt"/>
              </a:rPr>
              <a:t>o</a:t>
            </a:r>
            <a:r>
              <a:rPr lang="en-GB" b="1" dirty="0">
                <a:solidFill>
                  <a:srgbClr val="FFC000"/>
                </a:solidFill>
                <a:latin typeface="+mn-lt"/>
              </a:rPr>
              <a:t>n</a:t>
            </a:r>
            <a:r>
              <a:rPr lang="en-GB" b="1" dirty="0">
                <a:solidFill>
                  <a:srgbClr val="FF0000"/>
                </a:solidFill>
                <a:latin typeface="+mn-lt"/>
              </a:rPr>
              <a:t>e</a:t>
            </a:r>
            <a:r>
              <a:rPr lang="en-GB" b="1" dirty="0">
                <a:latin typeface="+mn-lt"/>
              </a:rPr>
              <a:t>s</a:t>
            </a:r>
            <a:r>
              <a:rPr lang="en-GB" b="1" dirty="0">
                <a:solidFill>
                  <a:schemeClr val="accent6">
                    <a:lumMod val="50000"/>
                  </a:schemeClr>
                </a:solidFill>
                <a:latin typeface="+mn-lt"/>
              </a:rPr>
              <a:t>?</a:t>
            </a:r>
          </a:p>
        </p:txBody>
      </p:sp>
      <p:sp>
        <p:nvSpPr>
          <p:cNvPr id="3" name="Content Placeholder 2">
            <a:extLst>
              <a:ext uri="{FF2B5EF4-FFF2-40B4-BE49-F238E27FC236}">
                <a16:creationId xmlns:a16="http://schemas.microsoft.com/office/drawing/2014/main" id="{689CEE68-9A43-4E79-BCDF-4DB9BA7282D4}"/>
              </a:ext>
            </a:extLst>
          </p:cNvPr>
          <p:cNvSpPr>
            <a:spLocks noGrp="1"/>
          </p:cNvSpPr>
          <p:nvPr>
            <p:ph idx="1"/>
          </p:nvPr>
        </p:nvSpPr>
        <p:spPr>
          <a:xfrm>
            <a:off x="838200" y="1658679"/>
            <a:ext cx="10515600" cy="4518284"/>
          </a:xfrm>
        </p:spPr>
        <p:txBody>
          <a:bodyPr>
            <a:normAutofit/>
          </a:bodyPr>
          <a:lstStyle/>
          <a:p>
            <a:r>
              <a:rPr lang="en-GB" sz="3600" dirty="0"/>
              <a:t>The Zones of Regulation will help you self-regulate your feelings.</a:t>
            </a:r>
          </a:p>
          <a:p>
            <a:r>
              <a:rPr lang="en-GB" sz="3600" dirty="0"/>
              <a:t>It helps you to categorise how your body feels and explain your emotions. The four coloured zones help you to do this.</a:t>
            </a:r>
          </a:p>
          <a:p>
            <a:r>
              <a:rPr lang="en-GB" sz="3600" dirty="0"/>
              <a:t>The Zones of Regulation provides you with tools to become more aware and independent in controlling your emotions and impulses.</a:t>
            </a:r>
          </a:p>
        </p:txBody>
      </p:sp>
    </p:spTree>
    <p:extLst>
      <p:ext uri="{BB962C8B-B14F-4D97-AF65-F5344CB8AC3E}">
        <p14:creationId xmlns:p14="http://schemas.microsoft.com/office/powerpoint/2010/main" val="3473685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3309" y="276972"/>
            <a:ext cx="11425382" cy="6262051"/>
          </a:xfrm>
        </p:spPr>
        <p:txBody>
          <a:bodyPr>
            <a:normAutofit lnSpcReduction="10000"/>
          </a:bodyPr>
          <a:lstStyle/>
          <a:p>
            <a:pPr marL="0" indent="0">
              <a:buNone/>
            </a:pPr>
            <a:r>
              <a:rPr lang="en-GB" dirty="0">
                <a:effectLst/>
              </a:rPr>
              <a:t>The Zones of Regulation teaches </a:t>
            </a:r>
            <a:r>
              <a:rPr lang="en-GB" dirty="0"/>
              <a:t>us</a:t>
            </a:r>
            <a:r>
              <a:rPr lang="en-GB" dirty="0">
                <a:effectLst/>
              </a:rPr>
              <a:t> to categorise </a:t>
            </a:r>
            <a:r>
              <a:rPr lang="en-GB" dirty="0"/>
              <a:t>our</a:t>
            </a:r>
            <a:r>
              <a:rPr lang="en-GB" dirty="0">
                <a:effectLst/>
              </a:rPr>
              <a:t> emotions into </a:t>
            </a:r>
          </a:p>
          <a:p>
            <a:pPr marL="0" indent="0">
              <a:buNone/>
            </a:pPr>
            <a:r>
              <a:rPr lang="en-GB" dirty="0">
                <a:effectLst/>
              </a:rPr>
              <a:t>four main Zones. </a:t>
            </a:r>
          </a:p>
          <a:p>
            <a:pPr marL="0" indent="0">
              <a:buNone/>
            </a:pPr>
            <a:endParaRPr lang="en-GB" sz="1050" dirty="0">
              <a:effectLst/>
            </a:endParaRPr>
          </a:p>
          <a:p>
            <a:pPr marL="0" indent="0">
              <a:spcAft>
                <a:spcPts val="1000"/>
              </a:spcAft>
              <a:buNone/>
            </a:pPr>
            <a:endParaRPr lang="en-GB" b="1" dirty="0">
              <a:solidFill>
                <a:srgbClr val="0070C0"/>
              </a:solidFill>
            </a:endParaRPr>
          </a:p>
          <a:p>
            <a:pPr marL="0" indent="0">
              <a:spcAft>
                <a:spcPts val="1000"/>
              </a:spcAft>
              <a:buNone/>
            </a:pPr>
            <a:endParaRPr lang="en-GB" b="1" dirty="0">
              <a:solidFill>
                <a:srgbClr val="0070C0"/>
              </a:solidFill>
            </a:endParaRPr>
          </a:p>
          <a:p>
            <a:pPr marL="0" indent="0">
              <a:spcAft>
                <a:spcPts val="1000"/>
              </a:spcAft>
              <a:buNone/>
            </a:pPr>
            <a:r>
              <a:rPr lang="en-GB" b="1" dirty="0">
                <a:solidFill>
                  <a:srgbClr val="0070C0"/>
                </a:solidFill>
              </a:rPr>
              <a:t>Blue Zone</a:t>
            </a:r>
            <a:r>
              <a:rPr lang="en-GB" dirty="0"/>
              <a:t>: sad, sick, tired or bored </a:t>
            </a:r>
            <a:r>
              <a:rPr lang="en-GB" i="1" dirty="0"/>
              <a:t>(low state of alertness – brain and/or body is moving slowly or sluggishly)</a:t>
            </a:r>
            <a:r>
              <a:rPr lang="en-GB" dirty="0"/>
              <a:t>. </a:t>
            </a:r>
          </a:p>
          <a:p>
            <a:pPr marL="0" indent="0">
              <a:spcAft>
                <a:spcPts val="1000"/>
              </a:spcAft>
              <a:buNone/>
            </a:pPr>
            <a:r>
              <a:rPr lang="en-GB" b="1" dirty="0">
                <a:solidFill>
                  <a:srgbClr val="00B050"/>
                </a:solidFill>
              </a:rPr>
              <a:t>Green Zone</a:t>
            </a:r>
            <a:r>
              <a:rPr lang="en-GB" dirty="0"/>
              <a:t>: in control, calm, happy and ready to learn </a:t>
            </a:r>
            <a:r>
              <a:rPr lang="en-GB" i="1" dirty="0"/>
              <a:t>(regulated state of alertness)</a:t>
            </a:r>
            <a:r>
              <a:rPr lang="en-GB" dirty="0"/>
              <a:t>. </a:t>
            </a:r>
          </a:p>
          <a:p>
            <a:pPr marL="0" indent="0">
              <a:spcAft>
                <a:spcPts val="1000"/>
              </a:spcAft>
              <a:buNone/>
            </a:pPr>
            <a:r>
              <a:rPr lang="en-GB" b="1" dirty="0">
                <a:solidFill>
                  <a:srgbClr val="FFFF00"/>
                </a:solidFill>
              </a:rPr>
              <a:t>Yellow Zone</a:t>
            </a:r>
            <a:r>
              <a:rPr lang="en-GB" dirty="0"/>
              <a:t>: worried, frustrated, silly, excited, scared or overwhelmed</a:t>
            </a:r>
            <a:r>
              <a:rPr lang="en-GB" i="1" dirty="0"/>
              <a:t> (heightened state of alertness but you still have some control)</a:t>
            </a:r>
            <a:r>
              <a:rPr lang="en-GB" dirty="0"/>
              <a:t>.</a:t>
            </a:r>
            <a:r>
              <a:rPr lang="en-GB" i="1" dirty="0"/>
              <a:t> </a:t>
            </a:r>
          </a:p>
          <a:p>
            <a:pPr marL="0" indent="0">
              <a:spcAft>
                <a:spcPts val="1000"/>
              </a:spcAft>
              <a:buNone/>
            </a:pPr>
            <a:r>
              <a:rPr lang="en-GB" b="1" dirty="0">
                <a:solidFill>
                  <a:srgbClr val="FF0000"/>
                </a:solidFill>
              </a:rPr>
              <a:t>Red Zone</a:t>
            </a:r>
            <a:r>
              <a:rPr lang="en-GB" dirty="0"/>
              <a:t>: elated, angry, wild, terrified </a:t>
            </a:r>
            <a:r>
              <a:rPr lang="en-GB" i="1" dirty="0"/>
              <a:t>(heightened state of alertness and out of control)</a:t>
            </a:r>
            <a:r>
              <a:rPr lang="en-GB" dirty="0"/>
              <a:t>.</a:t>
            </a:r>
            <a:endParaRPr lang="en-GB" i="1" dirty="0">
              <a:effectLst/>
              <a:latin typeface="SassoonPrimaryInfant" pitchFamily="2" charset="0"/>
            </a:endParaRPr>
          </a:p>
        </p:txBody>
      </p:sp>
      <p:pic>
        <p:nvPicPr>
          <p:cNvPr id="2" name="Picture 1">
            <a:extLst>
              <a:ext uri="{FF2B5EF4-FFF2-40B4-BE49-F238E27FC236}">
                <a16:creationId xmlns:a16="http://schemas.microsoft.com/office/drawing/2014/main" id="{D4AB68C9-E8D3-4461-A02D-513AC7E8E15F}"/>
              </a:ext>
            </a:extLst>
          </p:cNvPr>
          <p:cNvPicPr>
            <a:picLocks noChangeAspect="1"/>
          </p:cNvPicPr>
          <p:nvPr/>
        </p:nvPicPr>
        <p:blipFill>
          <a:blip r:embed="rId2"/>
          <a:stretch>
            <a:fillRect/>
          </a:stretch>
        </p:blipFill>
        <p:spPr>
          <a:xfrm>
            <a:off x="3736699" y="1026043"/>
            <a:ext cx="6190030" cy="1153107"/>
          </a:xfrm>
          <a:prstGeom prst="rect">
            <a:avLst/>
          </a:prstGeom>
        </p:spPr>
      </p:pic>
    </p:spTree>
    <p:extLst>
      <p:ext uri="{BB962C8B-B14F-4D97-AF65-F5344CB8AC3E}">
        <p14:creationId xmlns:p14="http://schemas.microsoft.com/office/powerpoint/2010/main" val="2163643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50D6297-6858-47E9-AD28-17256B859CD7}"/>
              </a:ext>
            </a:extLst>
          </p:cNvPr>
          <p:cNvPicPr>
            <a:picLocks noGrp="1" noChangeAspect="1"/>
          </p:cNvPicPr>
          <p:nvPr>
            <p:ph idx="1"/>
          </p:nvPr>
        </p:nvPicPr>
        <p:blipFill>
          <a:blip r:embed="rId3"/>
          <a:stretch>
            <a:fillRect/>
          </a:stretch>
        </p:blipFill>
        <p:spPr>
          <a:xfrm>
            <a:off x="496427" y="142772"/>
            <a:ext cx="3308657" cy="3171155"/>
          </a:xfrm>
        </p:spPr>
      </p:pic>
      <p:pic>
        <p:nvPicPr>
          <p:cNvPr id="10" name="Picture 9">
            <a:extLst>
              <a:ext uri="{FF2B5EF4-FFF2-40B4-BE49-F238E27FC236}">
                <a16:creationId xmlns:a16="http://schemas.microsoft.com/office/drawing/2014/main" id="{20A8F2D8-E9B2-41CA-AF13-3C712BA1AEB8}"/>
              </a:ext>
            </a:extLst>
          </p:cNvPr>
          <p:cNvPicPr>
            <a:picLocks noChangeAspect="1"/>
          </p:cNvPicPr>
          <p:nvPr/>
        </p:nvPicPr>
        <p:blipFill>
          <a:blip r:embed="rId4"/>
          <a:stretch>
            <a:fillRect/>
          </a:stretch>
        </p:blipFill>
        <p:spPr>
          <a:xfrm>
            <a:off x="8378300" y="160363"/>
            <a:ext cx="3317273" cy="3153564"/>
          </a:xfrm>
          <a:prstGeom prst="rect">
            <a:avLst/>
          </a:prstGeom>
        </p:spPr>
      </p:pic>
      <p:pic>
        <p:nvPicPr>
          <p:cNvPr id="12" name="Picture 11">
            <a:extLst>
              <a:ext uri="{FF2B5EF4-FFF2-40B4-BE49-F238E27FC236}">
                <a16:creationId xmlns:a16="http://schemas.microsoft.com/office/drawing/2014/main" id="{497823F2-BE06-4CE7-8C84-CE89EF41F399}"/>
              </a:ext>
            </a:extLst>
          </p:cNvPr>
          <p:cNvPicPr>
            <a:picLocks noChangeAspect="1"/>
          </p:cNvPicPr>
          <p:nvPr/>
        </p:nvPicPr>
        <p:blipFill>
          <a:blip r:embed="rId5"/>
          <a:stretch>
            <a:fillRect/>
          </a:stretch>
        </p:blipFill>
        <p:spPr>
          <a:xfrm>
            <a:off x="496427" y="3544073"/>
            <a:ext cx="3308657" cy="3153564"/>
          </a:xfrm>
          <a:prstGeom prst="rect">
            <a:avLst/>
          </a:prstGeom>
        </p:spPr>
      </p:pic>
      <p:pic>
        <p:nvPicPr>
          <p:cNvPr id="14" name="Picture 13">
            <a:extLst>
              <a:ext uri="{FF2B5EF4-FFF2-40B4-BE49-F238E27FC236}">
                <a16:creationId xmlns:a16="http://schemas.microsoft.com/office/drawing/2014/main" id="{752234B0-CE13-4C23-9303-1D1688B48937}"/>
              </a:ext>
            </a:extLst>
          </p:cNvPr>
          <p:cNvPicPr>
            <a:picLocks noChangeAspect="1"/>
          </p:cNvPicPr>
          <p:nvPr/>
        </p:nvPicPr>
        <p:blipFill>
          <a:blip r:embed="rId6"/>
          <a:stretch>
            <a:fillRect/>
          </a:stretch>
        </p:blipFill>
        <p:spPr>
          <a:xfrm>
            <a:off x="8378299" y="3544073"/>
            <a:ext cx="3317273" cy="3153564"/>
          </a:xfrm>
          <a:prstGeom prst="rect">
            <a:avLst/>
          </a:prstGeom>
        </p:spPr>
      </p:pic>
      <p:sp>
        <p:nvSpPr>
          <p:cNvPr id="15" name="TextBox 14">
            <a:extLst>
              <a:ext uri="{FF2B5EF4-FFF2-40B4-BE49-F238E27FC236}">
                <a16:creationId xmlns:a16="http://schemas.microsoft.com/office/drawing/2014/main" id="{62A6FED0-A7D4-4056-AB1A-5A8A18DC164B}"/>
              </a:ext>
            </a:extLst>
          </p:cNvPr>
          <p:cNvSpPr txBox="1"/>
          <p:nvPr/>
        </p:nvSpPr>
        <p:spPr>
          <a:xfrm>
            <a:off x="4609783" y="617359"/>
            <a:ext cx="2963818" cy="1446550"/>
          </a:xfrm>
          <a:prstGeom prst="rect">
            <a:avLst/>
          </a:prstGeom>
          <a:noFill/>
        </p:spPr>
        <p:txBody>
          <a:bodyPr wrap="square" rtlCol="0">
            <a:spAutoFit/>
          </a:bodyPr>
          <a:lstStyle/>
          <a:p>
            <a:pPr algn="ctr"/>
            <a:r>
              <a:rPr lang="en-GB" sz="4400" dirty="0">
                <a:solidFill>
                  <a:schemeClr val="accent6">
                    <a:lumMod val="50000"/>
                  </a:schemeClr>
                </a:solidFill>
              </a:rPr>
              <a:t>Which Zone are you in?</a:t>
            </a:r>
          </a:p>
        </p:txBody>
      </p:sp>
      <p:sp>
        <p:nvSpPr>
          <p:cNvPr id="17" name="TextBox 16">
            <a:extLst>
              <a:ext uri="{FF2B5EF4-FFF2-40B4-BE49-F238E27FC236}">
                <a16:creationId xmlns:a16="http://schemas.microsoft.com/office/drawing/2014/main" id="{9DC913B2-A883-40FE-ACB2-1BB704F07F0C}"/>
              </a:ext>
            </a:extLst>
          </p:cNvPr>
          <p:cNvSpPr txBox="1"/>
          <p:nvPr/>
        </p:nvSpPr>
        <p:spPr>
          <a:xfrm>
            <a:off x="4223562" y="2701211"/>
            <a:ext cx="3736258" cy="3539430"/>
          </a:xfrm>
          <a:prstGeom prst="rect">
            <a:avLst/>
          </a:prstGeom>
          <a:noFill/>
        </p:spPr>
        <p:txBody>
          <a:bodyPr wrap="square">
            <a:spAutoFit/>
          </a:bodyPr>
          <a:lstStyle/>
          <a:p>
            <a:pPr marL="0" indent="0" algn="ctr">
              <a:buNone/>
            </a:pPr>
            <a:r>
              <a:rPr lang="en-GB" sz="2800" dirty="0"/>
              <a:t>Using the Zones of Regulation allows the children opportunity to reflect on how they are feeling, why they are feeling that way and to self-regulate their feelings. </a:t>
            </a:r>
          </a:p>
        </p:txBody>
      </p:sp>
    </p:spTree>
    <p:extLst>
      <p:ext uri="{BB962C8B-B14F-4D97-AF65-F5344CB8AC3E}">
        <p14:creationId xmlns:p14="http://schemas.microsoft.com/office/powerpoint/2010/main" val="343545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199F5-23EC-4A8F-9978-2EB4A0DDCAF5}"/>
              </a:ext>
            </a:extLst>
          </p:cNvPr>
          <p:cNvSpPr>
            <a:spLocks noGrp="1"/>
          </p:cNvSpPr>
          <p:nvPr>
            <p:ph type="title"/>
          </p:nvPr>
        </p:nvSpPr>
        <p:spPr>
          <a:xfrm>
            <a:off x="349103" y="24883"/>
            <a:ext cx="10515600" cy="1325563"/>
          </a:xfrm>
        </p:spPr>
        <p:txBody>
          <a:bodyPr>
            <a:normAutofit/>
          </a:bodyPr>
          <a:lstStyle/>
          <a:p>
            <a:r>
              <a:rPr lang="en-GB" b="1" dirty="0">
                <a:solidFill>
                  <a:schemeClr val="accent6">
                    <a:lumMod val="50000"/>
                  </a:schemeClr>
                </a:solidFill>
                <a:latin typeface="+mn-lt"/>
              </a:rPr>
              <a:t>What triggers the </a:t>
            </a:r>
            <a:r>
              <a:rPr lang="en-GB" b="1" dirty="0">
                <a:solidFill>
                  <a:srgbClr val="0070C0"/>
                </a:solidFill>
                <a:latin typeface="+mn-lt"/>
              </a:rPr>
              <a:t>z</a:t>
            </a:r>
            <a:r>
              <a:rPr lang="en-GB" b="1" dirty="0">
                <a:solidFill>
                  <a:srgbClr val="00B050"/>
                </a:solidFill>
                <a:latin typeface="+mn-lt"/>
              </a:rPr>
              <a:t>o</a:t>
            </a:r>
            <a:r>
              <a:rPr lang="en-GB" b="1" dirty="0">
                <a:solidFill>
                  <a:srgbClr val="FFC000"/>
                </a:solidFill>
                <a:latin typeface="+mn-lt"/>
              </a:rPr>
              <a:t>n</a:t>
            </a:r>
            <a:r>
              <a:rPr lang="en-GB" b="1" dirty="0">
                <a:solidFill>
                  <a:srgbClr val="FF0000"/>
                </a:solidFill>
                <a:latin typeface="+mn-lt"/>
              </a:rPr>
              <a:t>e</a:t>
            </a:r>
            <a:r>
              <a:rPr lang="en-GB" b="1" dirty="0">
                <a:solidFill>
                  <a:schemeClr val="accent6">
                    <a:lumMod val="50000"/>
                  </a:schemeClr>
                </a:solidFill>
                <a:latin typeface="+mn-lt"/>
              </a:rPr>
              <a:t>s?</a:t>
            </a:r>
          </a:p>
        </p:txBody>
      </p:sp>
      <p:sp>
        <p:nvSpPr>
          <p:cNvPr id="3" name="Content Placeholder 2">
            <a:extLst>
              <a:ext uri="{FF2B5EF4-FFF2-40B4-BE49-F238E27FC236}">
                <a16:creationId xmlns:a16="http://schemas.microsoft.com/office/drawing/2014/main" id="{E789F648-61C5-4243-8339-4067055AA985}"/>
              </a:ext>
            </a:extLst>
          </p:cNvPr>
          <p:cNvSpPr>
            <a:spLocks noGrp="1"/>
          </p:cNvSpPr>
          <p:nvPr>
            <p:ph idx="1"/>
          </p:nvPr>
        </p:nvSpPr>
        <p:spPr>
          <a:xfrm>
            <a:off x="795669" y="1350446"/>
            <a:ext cx="5848847" cy="4070407"/>
          </a:xfrm>
        </p:spPr>
        <p:txBody>
          <a:bodyPr>
            <a:normAutofit/>
          </a:bodyPr>
          <a:lstStyle/>
          <a:p>
            <a:r>
              <a:rPr lang="en-GB" sz="2600" dirty="0"/>
              <a:t>An emotional trigger is a response to a person, situation, event, conversation etc., that provokes a strong emotional reaction in you. </a:t>
            </a:r>
          </a:p>
          <a:p>
            <a:endParaRPr lang="en-GB" sz="2600" dirty="0"/>
          </a:p>
          <a:p>
            <a:r>
              <a:rPr lang="en-GB" sz="2600" dirty="0"/>
              <a:t>Often we are not self aware when we are triggered and fall into reacting quickly, so the zones help us to think about any triggers that provoke a strong emotional response from us.</a:t>
            </a:r>
          </a:p>
          <a:p>
            <a:pPr marL="0" indent="0">
              <a:buNone/>
            </a:pPr>
            <a:endParaRPr lang="en-GB" dirty="0"/>
          </a:p>
        </p:txBody>
      </p:sp>
      <p:pic>
        <p:nvPicPr>
          <p:cNvPr id="5124" name="Picture 4" descr="Image result for caution triggers ahead">
            <a:extLst>
              <a:ext uri="{FF2B5EF4-FFF2-40B4-BE49-F238E27FC236}">
                <a16:creationId xmlns:a16="http://schemas.microsoft.com/office/drawing/2014/main" id="{308D9799-496D-432B-8F5C-CE57AF98E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1835" y="648698"/>
            <a:ext cx="3455513" cy="46073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A08B895-43C6-45DA-BBE0-0290FE540B35}"/>
              </a:ext>
            </a:extLst>
          </p:cNvPr>
          <p:cNvSpPr txBox="1"/>
          <p:nvPr/>
        </p:nvSpPr>
        <p:spPr>
          <a:xfrm>
            <a:off x="624714" y="5687735"/>
            <a:ext cx="11049001" cy="954107"/>
          </a:xfrm>
          <a:prstGeom prst="rect">
            <a:avLst/>
          </a:prstGeom>
          <a:noFill/>
        </p:spPr>
        <p:txBody>
          <a:bodyPr wrap="square">
            <a:spAutoFit/>
          </a:bodyPr>
          <a:lstStyle/>
          <a:p>
            <a:pPr marL="0" indent="0" algn="ctr">
              <a:buNone/>
            </a:pPr>
            <a:r>
              <a:rPr lang="en-US" sz="2800" b="1" dirty="0"/>
              <a:t>I wonder what your triggers are? What might put you in the </a:t>
            </a:r>
            <a:r>
              <a:rPr lang="en-US" sz="2800" b="1" dirty="0">
                <a:solidFill>
                  <a:srgbClr val="0070C0"/>
                </a:solidFill>
              </a:rPr>
              <a:t>blue</a:t>
            </a:r>
            <a:r>
              <a:rPr lang="en-US" sz="2800" b="1" dirty="0"/>
              <a:t> zone? How about the </a:t>
            </a:r>
            <a:r>
              <a:rPr lang="en-US" sz="2800" b="1" dirty="0">
                <a:solidFill>
                  <a:srgbClr val="FFFF00"/>
                </a:solidFill>
              </a:rPr>
              <a:t>yellow</a:t>
            </a:r>
            <a:r>
              <a:rPr lang="en-US" sz="2800" b="1" dirty="0"/>
              <a:t> zone? And the </a:t>
            </a:r>
            <a:r>
              <a:rPr lang="en-US" sz="2800" b="1" dirty="0">
                <a:solidFill>
                  <a:srgbClr val="FF0000"/>
                </a:solidFill>
              </a:rPr>
              <a:t>red</a:t>
            </a:r>
            <a:r>
              <a:rPr lang="en-US" sz="2800" b="1" dirty="0"/>
              <a:t> zone? </a:t>
            </a:r>
          </a:p>
        </p:txBody>
      </p:sp>
    </p:spTree>
    <p:extLst>
      <p:ext uri="{BB962C8B-B14F-4D97-AF65-F5344CB8AC3E}">
        <p14:creationId xmlns:p14="http://schemas.microsoft.com/office/powerpoint/2010/main" val="4261674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9D59A-F15D-43D3-B8AB-83348A2E65DF}"/>
              </a:ext>
            </a:extLst>
          </p:cNvPr>
          <p:cNvSpPr>
            <a:spLocks noGrp="1"/>
          </p:cNvSpPr>
          <p:nvPr>
            <p:ph type="title"/>
          </p:nvPr>
        </p:nvSpPr>
        <p:spPr/>
        <p:txBody>
          <a:bodyPr/>
          <a:lstStyle/>
          <a:p>
            <a:pPr algn="ctr"/>
            <a:r>
              <a:rPr lang="en-GB" b="1" dirty="0">
                <a:solidFill>
                  <a:schemeClr val="accent6">
                    <a:lumMod val="50000"/>
                  </a:schemeClr>
                </a:solidFill>
                <a:latin typeface="+mn-lt"/>
              </a:rPr>
              <a:t>Key Points</a:t>
            </a:r>
          </a:p>
        </p:txBody>
      </p:sp>
      <p:sp>
        <p:nvSpPr>
          <p:cNvPr id="3" name="Content Placeholder 2">
            <a:extLst>
              <a:ext uri="{FF2B5EF4-FFF2-40B4-BE49-F238E27FC236}">
                <a16:creationId xmlns:a16="http://schemas.microsoft.com/office/drawing/2014/main" id="{BA154660-0174-4173-BCFD-D56044D97162}"/>
              </a:ext>
            </a:extLst>
          </p:cNvPr>
          <p:cNvSpPr>
            <a:spLocks noGrp="1"/>
          </p:cNvSpPr>
          <p:nvPr>
            <p:ph idx="1"/>
          </p:nvPr>
        </p:nvSpPr>
        <p:spPr>
          <a:xfrm>
            <a:off x="838200" y="1789471"/>
            <a:ext cx="10515600" cy="4387492"/>
          </a:xfrm>
        </p:spPr>
        <p:txBody>
          <a:bodyPr>
            <a:normAutofit lnSpcReduction="10000"/>
          </a:bodyPr>
          <a:lstStyle/>
          <a:p>
            <a:r>
              <a:rPr lang="en-GB" b="1" dirty="0"/>
              <a:t>There is no ‘bad’ zone </a:t>
            </a:r>
            <a:r>
              <a:rPr lang="en-GB" dirty="0"/>
              <a:t>- the aim is to teach the children that </a:t>
            </a:r>
            <a:r>
              <a:rPr lang="en-GB" dirty="0">
                <a:effectLst/>
              </a:rPr>
              <a:t>no emotion is bad, as long as it is expressed in an appropriate way</a:t>
            </a:r>
            <a:r>
              <a:rPr lang="en-GB" dirty="0"/>
              <a:t>.</a:t>
            </a:r>
          </a:p>
          <a:p>
            <a:endParaRPr lang="en-GB" dirty="0"/>
          </a:p>
          <a:p>
            <a:r>
              <a:rPr lang="en-GB" b="1" dirty="0"/>
              <a:t>Everyone experiences all of the Zones</a:t>
            </a:r>
            <a:r>
              <a:rPr lang="en-GB" dirty="0"/>
              <a:t> at different times and in different circumstances.</a:t>
            </a:r>
          </a:p>
          <a:p>
            <a:endParaRPr lang="en-GB" dirty="0"/>
          </a:p>
          <a:p>
            <a:r>
              <a:rPr lang="en-GB" b="1" dirty="0"/>
              <a:t>We can’t change the way children feel BUT we can help them manage their feelings and behaviours</a:t>
            </a:r>
            <a:r>
              <a:rPr lang="en-GB" dirty="0"/>
              <a:t>. “It’s OK to be angry but it is not OK to hit…” “It’s okay to feel frustrated when challenged but that doesn’t mean we give up…” “What tool(s) can you use to help you manage how you are feeling?”</a:t>
            </a:r>
          </a:p>
          <a:p>
            <a:endParaRPr lang="en-GB" dirty="0"/>
          </a:p>
        </p:txBody>
      </p:sp>
    </p:spTree>
    <p:extLst>
      <p:ext uri="{BB962C8B-B14F-4D97-AF65-F5344CB8AC3E}">
        <p14:creationId xmlns:p14="http://schemas.microsoft.com/office/powerpoint/2010/main" val="1138906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DD5C-3AB2-4CAA-8FD0-C70B46B43EC6}"/>
              </a:ext>
            </a:extLst>
          </p:cNvPr>
          <p:cNvSpPr>
            <a:spLocks noGrp="1"/>
          </p:cNvSpPr>
          <p:nvPr>
            <p:ph type="title"/>
          </p:nvPr>
        </p:nvSpPr>
        <p:spPr>
          <a:xfrm>
            <a:off x="838200" y="9371"/>
            <a:ext cx="10515600" cy="1325563"/>
          </a:xfrm>
        </p:spPr>
        <p:txBody>
          <a:bodyPr/>
          <a:lstStyle/>
          <a:p>
            <a:pPr algn="ctr"/>
            <a:r>
              <a:rPr lang="en-GB" b="1" dirty="0">
                <a:solidFill>
                  <a:schemeClr val="accent6">
                    <a:lumMod val="50000"/>
                  </a:schemeClr>
                </a:solidFill>
                <a:latin typeface="+mn-lt"/>
              </a:rPr>
              <a:t>The Zones Toolkit</a:t>
            </a:r>
          </a:p>
        </p:txBody>
      </p:sp>
      <p:sp>
        <p:nvSpPr>
          <p:cNvPr id="3" name="Content Placeholder 2">
            <a:extLst>
              <a:ext uri="{FF2B5EF4-FFF2-40B4-BE49-F238E27FC236}">
                <a16:creationId xmlns:a16="http://schemas.microsoft.com/office/drawing/2014/main" id="{0772D37A-4367-4738-A33A-4DA8A5D30BEC}"/>
              </a:ext>
            </a:extLst>
          </p:cNvPr>
          <p:cNvSpPr>
            <a:spLocks noGrp="1"/>
          </p:cNvSpPr>
          <p:nvPr>
            <p:ph idx="1"/>
          </p:nvPr>
        </p:nvSpPr>
        <p:spPr>
          <a:xfrm>
            <a:off x="838200" y="1482419"/>
            <a:ext cx="10515600" cy="5065866"/>
          </a:xfrm>
        </p:spPr>
        <p:txBody>
          <a:bodyPr>
            <a:normAutofit fontScale="92500" lnSpcReduction="10000"/>
          </a:bodyPr>
          <a:lstStyle/>
          <a:p>
            <a:pPr marL="0" indent="0">
              <a:lnSpc>
                <a:spcPct val="100000"/>
              </a:lnSpc>
              <a:spcAft>
                <a:spcPts val="1200"/>
              </a:spcAft>
              <a:buNone/>
            </a:pPr>
            <a:r>
              <a:rPr lang="en-GB" dirty="0"/>
              <a:t>The Zones of Regulation teaches us how to identify and use tools to manage our feelings.</a:t>
            </a:r>
          </a:p>
          <a:p>
            <a:pPr marL="0" indent="0">
              <a:lnSpc>
                <a:spcPct val="100000"/>
              </a:lnSpc>
              <a:spcAft>
                <a:spcPts val="1200"/>
              </a:spcAft>
              <a:buNone/>
            </a:pPr>
            <a:endParaRPr lang="en-GB" sz="100" dirty="0"/>
          </a:p>
          <a:p>
            <a:pPr marL="0" indent="0">
              <a:lnSpc>
                <a:spcPct val="100000"/>
              </a:lnSpc>
              <a:spcAft>
                <a:spcPts val="1200"/>
              </a:spcAft>
              <a:buNone/>
            </a:pPr>
            <a:r>
              <a:rPr lang="en-GB" b="1" dirty="0">
                <a:solidFill>
                  <a:srgbClr val="0070C0"/>
                </a:solidFill>
              </a:rPr>
              <a:t>Blue Zone tools</a:t>
            </a:r>
            <a:r>
              <a:rPr lang="en-GB" dirty="0"/>
              <a:t>: help wake up our bodies, feel better and regain focus.</a:t>
            </a:r>
            <a:endParaRPr lang="en-GB" b="1" dirty="0">
              <a:solidFill>
                <a:srgbClr val="00B050"/>
              </a:solidFill>
            </a:endParaRPr>
          </a:p>
          <a:p>
            <a:pPr marL="0" indent="0">
              <a:lnSpc>
                <a:spcPct val="100000"/>
              </a:lnSpc>
              <a:spcAft>
                <a:spcPts val="1200"/>
              </a:spcAft>
              <a:buNone/>
            </a:pPr>
            <a:r>
              <a:rPr lang="en-GB" b="1" dirty="0">
                <a:solidFill>
                  <a:srgbClr val="00B050"/>
                </a:solidFill>
              </a:rPr>
              <a:t>Green Zone tools</a:t>
            </a:r>
            <a:r>
              <a:rPr lang="en-GB" dirty="0"/>
              <a:t>: help us stay calm, focused and feeling good. These are often proactive strategies.</a:t>
            </a:r>
            <a:endParaRPr lang="en-GB" b="1" dirty="0">
              <a:solidFill>
                <a:srgbClr val="FFFF00"/>
              </a:solidFill>
            </a:endParaRPr>
          </a:p>
          <a:p>
            <a:pPr marL="0" indent="0">
              <a:lnSpc>
                <a:spcPct val="100000"/>
              </a:lnSpc>
              <a:spcAft>
                <a:spcPts val="1200"/>
              </a:spcAft>
              <a:buNone/>
            </a:pPr>
            <a:r>
              <a:rPr lang="en-GB" b="1" dirty="0">
                <a:solidFill>
                  <a:srgbClr val="FFFF00"/>
                </a:solidFill>
              </a:rPr>
              <a:t>Yellow Zone tools</a:t>
            </a:r>
            <a:r>
              <a:rPr lang="en-GB" dirty="0"/>
              <a:t>: help us regain control and calm ourselves.</a:t>
            </a:r>
            <a:endParaRPr lang="en-GB" b="1" dirty="0">
              <a:solidFill>
                <a:srgbClr val="FF0000"/>
              </a:solidFill>
            </a:endParaRPr>
          </a:p>
          <a:p>
            <a:pPr marL="0" indent="0">
              <a:lnSpc>
                <a:spcPct val="100000"/>
              </a:lnSpc>
              <a:spcAft>
                <a:spcPts val="1200"/>
              </a:spcAft>
              <a:buNone/>
            </a:pPr>
            <a:r>
              <a:rPr lang="en-GB" b="1" dirty="0">
                <a:solidFill>
                  <a:srgbClr val="FF0000"/>
                </a:solidFill>
              </a:rPr>
              <a:t>Red Zone tools</a:t>
            </a:r>
            <a:r>
              <a:rPr lang="en-GB" dirty="0"/>
              <a:t>: help us stay safe and start to calm down.</a:t>
            </a:r>
          </a:p>
          <a:p>
            <a:pPr marL="0" indent="0">
              <a:lnSpc>
                <a:spcPct val="100000"/>
              </a:lnSpc>
              <a:spcAft>
                <a:spcPts val="1200"/>
              </a:spcAft>
              <a:buNone/>
            </a:pPr>
            <a:endParaRPr lang="en-GB" sz="100" dirty="0"/>
          </a:p>
          <a:p>
            <a:pPr marL="0" indent="0">
              <a:lnSpc>
                <a:spcPct val="100000"/>
              </a:lnSpc>
              <a:spcAft>
                <a:spcPts val="1200"/>
              </a:spcAft>
              <a:buNone/>
            </a:pPr>
            <a:r>
              <a:rPr lang="en-GB" dirty="0"/>
              <a:t>This might include sensory tools, calming techniques and thinking strategies. </a:t>
            </a:r>
          </a:p>
        </p:txBody>
      </p:sp>
    </p:spTree>
    <p:extLst>
      <p:ext uri="{BB962C8B-B14F-4D97-AF65-F5344CB8AC3E}">
        <p14:creationId xmlns:p14="http://schemas.microsoft.com/office/powerpoint/2010/main" val="495004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B25E9A4-6B62-47E5-9E89-38C55152F35A}"/>
              </a:ext>
            </a:extLst>
          </p:cNvPr>
          <p:cNvPicPr>
            <a:picLocks noChangeAspect="1"/>
          </p:cNvPicPr>
          <p:nvPr/>
        </p:nvPicPr>
        <p:blipFill rotWithShape="1">
          <a:blip r:embed="rId2"/>
          <a:srcRect l="839" t="1147" r="1038" b="1219"/>
          <a:stretch/>
        </p:blipFill>
        <p:spPr>
          <a:xfrm>
            <a:off x="1612490" y="357299"/>
            <a:ext cx="8967020" cy="6143401"/>
          </a:xfrm>
          <a:prstGeom prst="rect">
            <a:avLst/>
          </a:prstGeom>
        </p:spPr>
      </p:pic>
    </p:spTree>
    <p:extLst>
      <p:ext uri="{BB962C8B-B14F-4D97-AF65-F5344CB8AC3E}">
        <p14:creationId xmlns:p14="http://schemas.microsoft.com/office/powerpoint/2010/main" val="218847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F2C0FA9-5156-4BE7-A53C-8CF4A07241DD}"/>
              </a:ext>
            </a:extLst>
          </p:cNvPr>
          <p:cNvPicPr>
            <a:picLocks noGrp="1" noChangeAspect="1"/>
          </p:cNvPicPr>
          <p:nvPr>
            <p:ph idx="1"/>
          </p:nvPr>
        </p:nvPicPr>
        <p:blipFill>
          <a:blip r:embed="rId2"/>
          <a:stretch>
            <a:fillRect/>
          </a:stretch>
        </p:blipFill>
        <p:spPr>
          <a:xfrm>
            <a:off x="1469457" y="240671"/>
            <a:ext cx="9253085" cy="6376658"/>
          </a:xfrm>
        </p:spPr>
      </p:pic>
    </p:spTree>
    <p:extLst>
      <p:ext uri="{BB962C8B-B14F-4D97-AF65-F5344CB8AC3E}">
        <p14:creationId xmlns:p14="http://schemas.microsoft.com/office/powerpoint/2010/main" val="3216521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Zones of Regulation  -  Compatibility Mode" id="{3EA4B0ED-2020-4F3D-8E9B-64728680A653}" vid="{238A250A-69DE-4AB8-B2EF-16E7E00B15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3195</TotalTime>
  <Words>582</Words>
  <Application>Microsoft Office PowerPoint</Application>
  <PresentationFormat>Widescreen</PresentationFormat>
  <Paragraphs>50</Paragraphs>
  <Slides>11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SassoonPrimaryInfant</vt:lpstr>
      <vt:lpstr>Office Theme</vt:lpstr>
      <vt:lpstr>What is Self-Regulation? </vt:lpstr>
      <vt:lpstr>Why is Self-Regulation Important? </vt:lpstr>
      <vt:lpstr>PowerPoint Presentation</vt:lpstr>
      <vt:lpstr>What are the zones?</vt:lpstr>
      <vt:lpstr>PowerPoint Presentation</vt:lpstr>
      <vt:lpstr>PowerPoint Presentation</vt:lpstr>
      <vt:lpstr>What triggers the zones?</vt:lpstr>
      <vt:lpstr>Key Points</vt:lpstr>
      <vt:lpstr>The Zones Toolkit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Waine</dc:creator>
  <cp:lastModifiedBy>Rachel Forward</cp:lastModifiedBy>
  <cp:revision>60</cp:revision>
  <dcterms:created xsi:type="dcterms:W3CDTF">2019-03-01T21:30:57Z</dcterms:created>
  <dcterms:modified xsi:type="dcterms:W3CDTF">2025-02-05T15:36:06Z</dcterms:modified>
</cp:coreProperties>
</file>